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1" r:id="rId2"/>
    <p:sldId id="2564" r:id="rId3"/>
    <p:sldId id="2565" r:id="rId4"/>
    <p:sldId id="2566" r:id="rId5"/>
    <p:sldId id="2567" r:id="rId6"/>
    <p:sldId id="2568" r:id="rId7"/>
    <p:sldId id="2569" r:id="rId8"/>
    <p:sldId id="2570" r:id="rId9"/>
    <p:sldId id="2571" r:id="rId10"/>
    <p:sldId id="2572" r:id="rId11"/>
    <p:sldId id="2573" r:id="rId12"/>
    <p:sldId id="2574" r:id="rId13"/>
    <p:sldId id="2575" r:id="rId14"/>
    <p:sldId id="2576" r:id="rId15"/>
    <p:sldId id="2577" r:id="rId16"/>
    <p:sldId id="2578" r:id="rId17"/>
    <p:sldId id="2579" r:id="rId18"/>
    <p:sldId id="2580" r:id="rId19"/>
    <p:sldId id="2581" r:id="rId20"/>
    <p:sldId id="2582" r:id="rId21"/>
    <p:sldId id="2583"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en diepgaande kijk op Mensenrechten" id="{CF1ED0E5-1A83-4EED-B79E-2C3945462077}">
          <p14:sldIdLst>
            <p14:sldId id="2561"/>
          </p14:sldIdLst>
        </p14:section>
        <p14:section name="Inleiding" id="{A5FF2DE5-3108-4206-9487-933F585E3427}">
          <p14:sldIdLst>
            <p14:sldId id="2564"/>
            <p14:sldId id="2565"/>
            <p14:sldId id="2566"/>
          </p14:sldIdLst>
        </p14:section>
        <p14:section name="Wat mensenrechten inhouden en waarom deze zijn opgesteld" id="{38C16721-7259-447C-BFEA-75C730715975}">
          <p14:sldIdLst>
            <p14:sldId id="2567"/>
            <p14:sldId id="2568"/>
            <p14:sldId id="2569"/>
            <p14:sldId id="2570"/>
            <p14:sldId id="2571"/>
          </p14:sldIdLst>
        </p14:section>
        <p14:section name="De eerste 10 artikelen van de Universele Verklaring van de Rechten van de Mens (UVRM)" id="{92130CFA-DC86-4284-A1B0-8F4C9DFBBD71}">
          <p14:sldIdLst>
            <p14:sldId id="2572"/>
            <p14:sldId id="2573"/>
            <p14:sldId id="2574"/>
          </p14:sldIdLst>
        </p14:section>
        <p14:section name="Kinderrechten" id="{15CD296D-58FD-41FA-940B-799E582787DC}">
          <p14:sldIdLst>
            <p14:sldId id="2575"/>
            <p14:sldId id="2576"/>
            <p14:sldId id="2577"/>
            <p14:sldId id="2578"/>
            <p14:sldId id="2579"/>
            <p14:sldId id="2580"/>
            <p14:sldId id="2581"/>
            <p14:sldId id="2582"/>
          </p14:sldIdLst>
        </p14:section>
        <p14:section name="Einde" id="{F65F3843-038D-4EB0-83AD-A907616737FF}">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sorterViewPr>
    <p:cViewPr>
      <p:scale>
        <a:sx n="100" d="100"/>
        <a:sy n="100" d="100"/>
      </p:scale>
      <p:origin x="0" y="-1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4168B-3663-42EF-8CB8-CF9BD7399729}"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nl-NL"/>
        </a:p>
      </dgm:t>
    </dgm:pt>
    <dgm:pt modelId="{50B1584F-6172-4DC1-90EC-D8372E9ED460}">
      <dgm:prSet/>
      <dgm:spPr/>
      <dgm:t>
        <a:bodyPr/>
        <a:lstStyle/>
        <a:p>
          <a:pPr>
            <a:lnSpc>
              <a:spcPct val="100000"/>
            </a:lnSpc>
            <a:defRPr b="1"/>
          </a:pPr>
          <a:r>
            <a:rPr lang="nl-NL"/>
            <a:t>Universele mensenrechten</a:t>
          </a:r>
        </a:p>
      </dgm:t>
    </dgm:pt>
    <dgm:pt modelId="{E63A8B23-98E7-45EB-A3D9-F0F91BB8B815}" type="parTrans" cxnId="{87B88D90-91C7-4FF5-ADAE-FFBDCDC065C3}">
      <dgm:prSet/>
      <dgm:spPr/>
      <dgm:t>
        <a:bodyPr/>
        <a:lstStyle/>
        <a:p>
          <a:endParaRPr lang="nl-NL"/>
        </a:p>
      </dgm:t>
    </dgm:pt>
    <dgm:pt modelId="{D5C39F3F-FF41-46E5-8A47-A862E24C539A}" type="sibTrans" cxnId="{87B88D90-91C7-4FF5-ADAE-FFBDCDC065C3}">
      <dgm:prSet/>
      <dgm:spPr/>
      <dgm:t>
        <a:bodyPr/>
        <a:lstStyle/>
        <a:p>
          <a:pPr>
            <a:lnSpc>
              <a:spcPct val="100000"/>
            </a:lnSpc>
            <a:defRPr b="1"/>
          </a:pPr>
          <a:endParaRPr lang="nl-NL"/>
        </a:p>
      </dgm:t>
    </dgm:pt>
    <dgm:pt modelId="{03F3CA66-F47C-4BEB-89C4-1CF5616EAFB0}">
      <dgm:prSet/>
      <dgm:spPr/>
      <dgm:t>
        <a:bodyPr/>
        <a:lstStyle/>
        <a:p>
          <a:pPr>
            <a:lnSpc>
              <a:spcPct val="100000"/>
            </a:lnSpc>
          </a:pPr>
          <a:r>
            <a:rPr lang="nl-NL"/>
            <a:t>Mensenrechten zijn fundamenteel en gelden voor alle mensen, zonder uitzondering. Ze zijn essentieel voor een rechtvaardige samenleving.</a:t>
          </a:r>
        </a:p>
      </dgm:t>
    </dgm:pt>
    <dgm:pt modelId="{36AF372D-2EEC-4E0B-A192-60ED0742C3C9}" type="parTrans" cxnId="{C155A21E-8A6C-4F46-AD5B-2F68AF3173F0}">
      <dgm:prSet/>
      <dgm:spPr/>
      <dgm:t>
        <a:bodyPr/>
        <a:lstStyle/>
        <a:p>
          <a:endParaRPr lang="nl-NL"/>
        </a:p>
      </dgm:t>
    </dgm:pt>
    <dgm:pt modelId="{8FBAC33B-E31D-4DDB-A6CE-31BD2BB32664}" type="sibTrans" cxnId="{C155A21E-8A6C-4F46-AD5B-2F68AF3173F0}">
      <dgm:prSet/>
      <dgm:spPr/>
      <dgm:t>
        <a:bodyPr/>
        <a:lstStyle/>
        <a:p>
          <a:endParaRPr lang="nl-NL"/>
        </a:p>
      </dgm:t>
    </dgm:pt>
    <dgm:pt modelId="{A9B3F39A-AE22-4618-8F8C-760EC0A0C1E3}">
      <dgm:prSet/>
      <dgm:spPr/>
      <dgm:t>
        <a:bodyPr/>
        <a:lstStyle/>
        <a:p>
          <a:pPr>
            <a:lnSpc>
              <a:spcPct val="100000"/>
            </a:lnSpc>
            <a:defRPr b="1"/>
          </a:pPr>
          <a:r>
            <a:rPr lang="nl-NL"/>
            <a:t>Recht op respect en waardigheid</a:t>
          </a:r>
        </a:p>
      </dgm:t>
    </dgm:pt>
    <dgm:pt modelId="{E9E0BCE0-F8C1-406F-8BCB-C9D498DCB8B9}" type="parTrans" cxnId="{9FA6CC44-C71A-400D-BE7A-4424174D645F}">
      <dgm:prSet/>
      <dgm:spPr/>
      <dgm:t>
        <a:bodyPr/>
        <a:lstStyle/>
        <a:p>
          <a:endParaRPr lang="nl-NL"/>
        </a:p>
      </dgm:t>
    </dgm:pt>
    <dgm:pt modelId="{DD21FB96-6CD8-4C87-88F4-691276DFF2B6}" type="sibTrans" cxnId="{9FA6CC44-C71A-400D-BE7A-4424174D645F}">
      <dgm:prSet/>
      <dgm:spPr/>
      <dgm:t>
        <a:bodyPr/>
        <a:lstStyle/>
        <a:p>
          <a:pPr>
            <a:lnSpc>
              <a:spcPct val="100000"/>
            </a:lnSpc>
            <a:defRPr b="1"/>
          </a:pPr>
          <a:endParaRPr lang="nl-NL"/>
        </a:p>
      </dgm:t>
    </dgm:pt>
    <dgm:pt modelId="{4F22E681-7F37-49CE-BA6B-FFE3E4D17884}">
      <dgm:prSet/>
      <dgm:spPr/>
      <dgm:t>
        <a:bodyPr/>
        <a:lstStyle/>
        <a:p>
          <a:pPr>
            <a:lnSpc>
              <a:spcPct val="100000"/>
            </a:lnSpc>
          </a:pPr>
          <a:r>
            <a:rPr lang="nl-NL"/>
            <a:t>Elke persoon heeft recht op respect en waardigheid, wat een basisprincipe is van mensenrechten. Dit vormt de basis voor een vreedzame samenleving.</a:t>
          </a:r>
        </a:p>
      </dgm:t>
    </dgm:pt>
    <dgm:pt modelId="{A40335CF-BE9D-4511-B7D7-39B7E023B68E}" type="parTrans" cxnId="{16537DF1-8736-4E1D-B4F0-1223E36294C4}">
      <dgm:prSet/>
      <dgm:spPr/>
      <dgm:t>
        <a:bodyPr/>
        <a:lstStyle/>
        <a:p>
          <a:endParaRPr lang="nl-NL"/>
        </a:p>
      </dgm:t>
    </dgm:pt>
    <dgm:pt modelId="{2345DEF1-62D5-4FB0-BE09-FFB2DC92728F}" type="sibTrans" cxnId="{16537DF1-8736-4E1D-B4F0-1223E36294C4}">
      <dgm:prSet/>
      <dgm:spPr/>
      <dgm:t>
        <a:bodyPr/>
        <a:lstStyle/>
        <a:p>
          <a:endParaRPr lang="nl-NL"/>
        </a:p>
      </dgm:t>
    </dgm:pt>
    <dgm:pt modelId="{528596F7-C4CB-49D4-9B28-93E59944430B}">
      <dgm:prSet/>
      <dgm:spPr/>
      <dgm:t>
        <a:bodyPr/>
        <a:lstStyle/>
        <a:p>
          <a:pPr>
            <a:lnSpc>
              <a:spcPct val="100000"/>
            </a:lnSpc>
            <a:defRPr b="1"/>
          </a:pPr>
          <a:r>
            <a:rPr lang="nl-NL"/>
            <a:t>Schending van mensenrechten</a:t>
          </a:r>
        </a:p>
      </dgm:t>
    </dgm:pt>
    <dgm:pt modelId="{66C07BE2-55B2-426D-8A3B-2CD16E2A7EEC}" type="parTrans" cxnId="{0207E67D-FB3C-43AA-96AD-DADD00FF836D}">
      <dgm:prSet/>
      <dgm:spPr/>
      <dgm:t>
        <a:bodyPr/>
        <a:lstStyle/>
        <a:p>
          <a:endParaRPr lang="nl-NL"/>
        </a:p>
      </dgm:t>
    </dgm:pt>
    <dgm:pt modelId="{15223B13-D347-4CBF-B7DF-DC8E9D64DD39}" type="sibTrans" cxnId="{0207E67D-FB3C-43AA-96AD-DADD00FF836D}">
      <dgm:prSet/>
      <dgm:spPr/>
      <dgm:t>
        <a:bodyPr/>
        <a:lstStyle/>
        <a:p>
          <a:endParaRPr lang="nl-NL"/>
        </a:p>
      </dgm:t>
    </dgm:pt>
    <dgm:pt modelId="{EAA0BAC4-1475-4978-A5C4-D653D25486C2}">
      <dgm:prSet/>
      <dgm:spPr/>
      <dgm:t>
        <a:bodyPr/>
        <a:lstStyle/>
        <a:p>
          <a:pPr>
            <a:lnSpc>
              <a:spcPct val="100000"/>
            </a:lnSpc>
          </a:pPr>
          <a:r>
            <a:rPr lang="nl-NL"/>
            <a:t>Mensenrechten kunnen niet worden geschonden door staten of individuen. Het is van belang dat deze rechten worden beschermd.</a:t>
          </a:r>
        </a:p>
      </dgm:t>
    </dgm:pt>
    <dgm:pt modelId="{E75CC68E-9010-44BC-933C-4BF78EE572EE}" type="parTrans" cxnId="{F0BFCC1B-7B2E-4772-9E86-9CB15BAB5AAC}">
      <dgm:prSet/>
      <dgm:spPr/>
      <dgm:t>
        <a:bodyPr/>
        <a:lstStyle/>
        <a:p>
          <a:endParaRPr lang="nl-NL"/>
        </a:p>
      </dgm:t>
    </dgm:pt>
    <dgm:pt modelId="{FDCFCD3C-5E29-44B6-82DB-5720BE497E4B}" type="sibTrans" cxnId="{F0BFCC1B-7B2E-4772-9E86-9CB15BAB5AAC}">
      <dgm:prSet/>
      <dgm:spPr/>
      <dgm:t>
        <a:bodyPr/>
        <a:lstStyle/>
        <a:p>
          <a:endParaRPr lang="nl-NL"/>
        </a:p>
      </dgm:t>
    </dgm:pt>
    <dgm:pt modelId="{36846C66-3A8F-49E1-ABBC-C7812F98129E}" type="pres">
      <dgm:prSet presAssocID="{FFC4168B-3663-42EF-8CB8-CF9BD7399729}" presName="Root" presStyleCnt="0">
        <dgm:presLayoutVars>
          <dgm:dir/>
          <dgm:resizeHandles val="exact"/>
        </dgm:presLayoutVars>
      </dgm:prSet>
      <dgm:spPr/>
    </dgm:pt>
    <dgm:pt modelId="{E67C3ED4-F310-4B29-AADD-11B26EC1B481}" type="pres">
      <dgm:prSet presAssocID="{50B1584F-6172-4DC1-90EC-D8372E9ED460}" presName="Composite" presStyleCnt="0"/>
      <dgm:spPr/>
    </dgm:pt>
    <dgm:pt modelId="{F3AB9D97-7E5D-4882-9302-15D193D7110D}" type="pres">
      <dgm:prSet presAssocID="{50B1584F-6172-4DC1-90EC-D8372E9ED460}"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2998" r="6" b="6"/>
          <a:stretch/>
        </a:blipFill>
      </dgm:spPr>
      <dgm:extLst>
        <a:ext uri="{E40237B7-FDA0-4F09-8148-C483321AD2D9}">
          <dgm14:cNvPr xmlns:dgm14="http://schemas.microsoft.com/office/drawing/2010/diagram" id="0" name="" descr="Groene hand op jutemateriaal"/>
        </a:ext>
      </dgm:extLst>
    </dgm:pt>
    <dgm:pt modelId="{0BF4C521-79CF-49F6-BEB0-AF7D904BB296}" type="pres">
      <dgm:prSet presAssocID="{50B1584F-6172-4DC1-90EC-D8372E9ED460}" presName="Subtitle" presStyleLbl="revTx" presStyleIdx="0" presStyleCnt="6">
        <dgm:presLayoutVars>
          <dgm:chMax val="0"/>
          <dgm:bulletEnabled/>
        </dgm:presLayoutVars>
      </dgm:prSet>
      <dgm:spPr/>
    </dgm:pt>
    <dgm:pt modelId="{F2CF8B95-7EB3-4648-85C5-08D42AF4C22A}" type="pres">
      <dgm:prSet presAssocID="{50B1584F-6172-4DC1-90EC-D8372E9ED460}" presName="Description" presStyleLbl="revTx" presStyleIdx="1" presStyleCnt="6">
        <dgm:presLayoutVars>
          <dgm:bulletEnabled/>
        </dgm:presLayoutVars>
      </dgm:prSet>
      <dgm:spPr/>
    </dgm:pt>
    <dgm:pt modelId="{DA01FBA7-71A2-4EE5-9B98-27480CBB2E02}" type="pres">
      <dgm:prSet presAssocID="{D5C39F3F-FF41-46E5-8A47-A862E24C539A}" presName="sibTrans" presStyleLbl="sibTrans2D1" presStyleIdx="0" presStyleCnt="0"/>
      <dgm:spPr/>
    </dgm:pt>
    <dgm:pt modelId="{2A01C130-FA67-4B8F-BCE7-6ABC697A5856}" type="pres">
      <dgm:prSet presAssocID="{A9B3F39A-AE22-4618-8F8C-760EC0A0C1E3}" presName="Composite" presStyleCnt="0"/>
      <dgm:spPr/>
    </dgm:pt>
    <dgm:pt modelId="{022B07A0-1220-4CEC-BFCF-9C6CA11E5A58}" type="pres">
      <dgm:prSet presAssocID="{A9B3F39A-AE22-4618-8F8C-760EC0A0C1E3}"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3125" r="20123" b="-2"/>
          <a:stretch/>
        </a:blipFill>
      </dgm:spPr>
      <dgm:extLst>
        <a:ext uri="{E40237B7-FDA0-4F09-8148-C483321AD2D9}">
          <dgm14:cNvPr xmlns:dgm14="http://schemas.microsoft.com/office/drawing/2010/diagram" id="0" name="" descr="Jonge man die een gezichtsmasker draagt en een zak met voedsel ontvangt"/>
        </a:ext>
      </dgm:extLst>
    </dgm:pt>
    <dgm:pt modelId="{D966FF64-0A57-4AE9-98C2-61F5C256DEFD}" type="pres">
      <dgm:prSet presAssocID="{A9B3F39A-AE22-4618-8F8C-760EC0A0C1E3}" presName="Subtitle" presStyleLbl="revTx" presStyleIdx="2" presStyleCnt="6">
        <dgm:presLayoutVars>
          <dgm:chMax val="0"/>
          <dgm:bulletEnabled/>
        </dgm:presLayoutVars>
      </dgm:prSet>
      <dgm:spPr/>
    </dgm:pt>
    <dgm:pt modelId="{41500834-4C67-48F5-AABF-1D709247559D}" type="pres">
      <dgm:prSet presAssocID="{A9B3F39A-AE22-4618-8F8C-760EC0A0C1E3}" presName="Description" presStyleLbl="revTx" presStyleIdx="3" presStyleCnt="6">
        <dgm:presLayoutVars>
          <dgm:bulletEnabled/>
        </dgm:presLayoutVars>
      </dgm:prSet>
      <dgm:spPr/>
    </dgm:pt>
    <dgm:pt modelId="{E3D10597-7820-4C4D-8F80-C6FCF3C6A0C7}" type="pres">
      <dgm:prSet presAssocID="{DD21FB96-6CD8-4C87-88F4-691276DFF2B6}" presName="sibTrans" presStyleLbl="sibTrans2D1" presStyleIdx="0" presStyleCnt="0"/>
      <dgm:spPr/>
    </dgm:pt>
    <dgm:pt modelId="{59DAD518-AFA7-4E63-AA96-3A1F997464A3}" type="pres">
      <dgm:prSet presAssocID="{528596F7-C4CB-49D4-9B28-93E59944430B}" presName="Composite" presStyleCnt="0"/>
      <dgm:spPr/>
    </dgm:pt>
    <dgm:pt modelId="{0C62416B-CFE0-4C3B-B186-1511D36A7B98}" type="pres">
      <dgm:prSet presAssocID="{528596F7-C4CB-49D4-9B28-93E59944430B}"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3275" r="29974" b="-2"/>
          <a:stretch/>
        </a:blipFill>
      </dgm:spPr>
      <dgm:extLst>
        <a:ext uri="{E40237B7-FDA0-4F09-8148-C483321AD2D9}">
          <dgm14:cNvPr xmlns:dgm14="http://schemas.microsoft.com/office/drawing/2010/diagram" id="0" name="" descr="Robothand wat betreft Human Resources-toets op pc-toetsenbord, Business, Recruitment, Beroep"/>
        </a:ext>
      </dgm:extLst>
    </dgm:pt>
    <dgm:pt modelId="{D9305A12-8D04-4DB8-B766-A9AAE50D8097}" type="pres">
      <dgm:prSet presAssocID="{528596F7-C4CB-49D4-9B28-93E59944430B}" presName="Subtitle" presStyleLbl="revTx" presStyleIdx="4" presStyleCnt="6">
        <dgm:presLayoutVars>
          <dgm:chMax val="0"/>
          <dgm:bulletEnabled/>
        </dgm:presLayoutVars>
      </dgm:prSet>
      <dgm:spPr/>
    </dgm:pt>
    <dgm:pt modelId="{F0F65D22-1301-4619-98FD-6547FFA262AF}" type="pres">
      <dgm:prSet presAssocID="{528596F7-C4CB-49D4-9B28-93E59944430B}" presName="Description" presStyleLbl="revTx" presStyleIdx="5" presStyleCnt="6">
        <dgm:presLayoutVars>
          <dgm:bulletEnabled/>
        </dgm:presLayoutVars>
      </dgm:prSet>
      <dgm:spPr/>
    </dgm:pt>
  </dgm:ptLst>
  <dgm:cxnLst>
    <dgm:cxn modelId="{4876980D-E5FB-41CD-ADE5-D4E068427060}" type="presOf" srcId="{EAA0BAC4-1475-4978-A5C4-D653D25486C2}" destId="{F0F65D22-1301-4619-98FD-6547FFA262AF}" srcOrd="0" destOrd="0" presId="urn:microsoft.com/office/officeart/2024/3/layout/verticalVisualTextBlock1"/>
    <dgm:cxn modelId="{F0BFCC1B-7B2E-4772-9E86-9CB15BAB5AAC}" srcId="{528596F7-C4CB-49D4-9B28-93E59944430B}" destId="{EAA0BAC4-1475-4978-A5C4-D653D25486C2}" srcOrd="0" destOrd="0" parTransId="{E75CC68E-9010-44BC-933C-4BF78EE572EE}" sibTransId="{FDCFCD3C-5E29-44B6-82DB-5720BE497E4B}"/>
    <dgm:cxn modelId="{C155A21E-8A6C-4F46-AD5B-2F68AF3173F0}" srcId="{50B1584F-6172-4DC1-90EC-D8372E9ED460}" destId="{03F3CA66-F47C-4BEB-89C4-1CF5616EAFB0}" srcOrd="0" destOrd="0" parTransId="{36AF372D-2EEC-4E0B-A192-60ED0742C3C9}" sibTransId="{8FBAC33B-E31D-4DDB-A6CE-31BD2BB32664}"/>
    <dgm:cxn modelId="{C4CDA424-1C92-4584-9CBA-04E6938844C0}" type="presOf" srcId="{D5C39F3F-FF41-46E5-8A47-A862E24C539A}" destId="{DA01FBA7-71A2-4EE5-9B98-27480CBB2E02}" srcOrd="0" destOrd="0" presId="urn:microsoft.com/office/officeart/2024/3/layout/verticalVisualTextBlock1"/>
    <dgm:cxn modelId="{A50C6F32-7240-41AF-A25D-41591215F295}" type="presOf" srcId="{DD21FB96-6CD8-4C87-88F4-691276DFF2B6}" destId="{E3D10597-7820-4C4D-8F80-C6FCF3C6A0C7}" srcOrd="0" destOrd="0" presId="urn:microsoft.com/office/officeart/2024/3/layout/verticalVisualTextBlock1"/>
    <dgm:cxn modelId="{E73D063B-9F91-4F55-93F1-B2A195E26930}" type="presOf" srcId="{A9B3F39A-AE22-4618-8F8C-760EC0A0C1E3}" destId="{D966FF64-0A57-4AE9-98C2-61F5C256DEFD}" srcOrd="0" destOrd="0" presId="urn:microsoft.com/office/officeart/2024/3/layout/verticalVisualTextBlock1"/>
    <dgm:cxn modelId="{C0E4EA62-4D20-4CA0-84BF-C663012ABC4A}" type="presOf" srcId="{50B1584F-6172-4DC1-90EC-D8372E9ED460}" destId="{0BF4C521-79CF-49F6-BEB0-AF7D904BB296}" srcOrd="0" destOrd="0" presId="urn:microsoft.com/office/officeart/2024/3/layout/verticalVisualTextBlock1"/>
    <dgm:cxn modelId="{9FA6CC44-C71A-400D-BE7A-4424174D645F}" srcId="{FFC4168B-3663-42EF-8CB8-CF9BD7399729}" destId="{A9B3F39A-AE22-4618-8F8C-760EC0A0C1E3}" srcOrd="1" destOrd="0" parTransId="{E9E0BCE0-F8C1-406F-8BCB-C9D498DCB8B9}" sibTransId="{DD21FB96-6CD8-4C87-88F4-691276DFF2B6}"/>
    <dgm:cxn modelId="{C596EE52-95BB-4639-8885-184BD3E3C877}" type="presOf" srcId="{FFC4168B-3663-42EF-8CB8-CF9BD7399729}" destId="{36846C66-3A8F-49E1-ABBC-C7812F98129E}" srcOrd="0" destOrd="0" presId="urn:microsoft.com/office/officeart/2024/3/layout/verticalVisualTextBlock1"/>
    <dgm:cxn modelId="{25A86453-195F-467C-8CAA-24BE04559D0E}" type="presOf" srcId="{4F22E681-7F37-49CE-BA6B-FFE3E4D17884}" destId="{41500834-4C67-48F5-AABF-1D709247559D}" srcOrd="0" destOrd="0" presId="urn:microsoft.com/office/officeart/2024/3/layout/verticalVisualTextBlock1"/>
    <dgm:cxn modelId="{0207E67D-FB3C-43AA-96AD-DADD00FF836D}" srcId="{FFC4168B-3663-42EF-8CB8-CF9BD7399729}" destId="{528596F7-C4CB-49D4-9B28-93E59944430B}" srcOrd="2" destOrd="0" parTransId="{66C07BE2-55B2-426D-8A3B-2CD16E2A7EEC}" sibTransId="{15223B13-D347-4CBF-B7DF-DC8E9D64DD39}"/>
    <dgm:cxn modelId="{6750778F-05B0-42C0-8F84-6976296C34F4}" type="presOf" srcId="{528596F7-C4CB-49D4-9B28-93E59944430B}" destId="{D9305A12-8D04-4DB8-B766-A9AAE50D8097}" srcOrd="0" destOrd="0" presId="urn:microsoft.com/office/officeart/2024/3/layout/verticalVisualTextBlock1"/>
    <dgm:cxn modelId="{87B88D90-91C7-4FF5-ADAE-FFBDCDC065C3}" srcId="{FFC4168B-3663-42EF-8CB8-CF9BD7399729}" destId="{50B1584F-6172-4DC1-90EC-D8372E9ED460}" srcOrd="0" destOrd="0" parTransId="{E63A8B23-98E7-45EB-A3D9-F0F91BB8B815}" sibTransId="{D5C39F3F-FF41-46E5-8A47-A862E24C539A}"/>
    <dgm:cxn modelId="{34B16EBB-0D4D-4B04-8245-439871F5A073}" type="presOf" srcId="{03F3CA66-F47C-4BEB-89C4-1CF5616EAFB0}" destId="{F2CF8B95-7EB3-4648-85C5-08D42AF4C22A}" srcOrd="0" destOrd="0" presId="urn:microsoft.com/office/officeart/2024/3/layout/verticalVisualTextBlock1"/>
    <dgm:cxn modelId="{16537DF1-8736-4E1D-B4F0-1223E36294C4}" srcId="{A9B3F39A-AE22-4618-8F8C-760EC0A0C1E3}" destId="{4F22E681-7F37-49CE-BA6B-FFE3E4D17884}" srcOrd="0" destOrd="0" parTransId="{A40335CF-BE9D-4511-B7D7-39B7E023B68E}" sibTransId="{2345DEF1-62D5-4FB0-BE09-FFB2DC92728F}"/>
    <dgm:cxn modelId="{968F665B-68EC-4F96-8760-1391029BDED8}" type="presParOf" srcId="{36846C66-3A8F-49E1-ABBC-C7812F98129E}" destId="{E67C3ED4-F310-4B29-AADD-11B26EC1B481}" srcOrd="0" destOrd="0" presId="urn:microsoft.com/office/officeart/2024/3/layout/verticalVisualTextBlock1"/>
    <dgm:cxn modelId="{2F4BD4F3-251A-4DD8-8D2C-3C50AED01334}" type="presParOf" srcId="{E67C3ED4-F310-4B29-AADD-11B26EC1B481}" destId="{F3AB9D97-7E5D-4882-9302-15D193D7110D}" srcOrd="0" destOrd="0" presId="urn:microsoft.com/office/officeart/2024/3/layout/verticalVisualTextBlock1"/>
    <dgm:cxn modelId="{15179427-79D9-478B-AC71-35E06C965FCB}" type="presParOf" srcId="{E67C3ED4-F310-4B29-AADD-11B26EC1B481}" destId="{0BF4C521-79CF-49F6-BEB0-AF7D904BB296}" srcOrd="1" destOrd="0" presId="urn:microsoft.com/office/officeart/2024/3/layout/verticalVisualTextBlock1"/>
    <dgm:cxn modelId="{0F964A13-694D-4D9E-9EEB-CF7160AA8C6F}" type="presParOf" srcId="{E67C3ED4-F310-4B29-AADD-11B26EC1B481}" destId="{F2CF8B95-7EB3-4648-85C5-08D42AF4C22A}" srcOrd="2" destOrd="0" presId="urn:microsoft.com/office/officeart/2024/3/layout/verticalVisualTextBlock1"/>
    <dgm:cxn modelId="{3CA45E94-D5FB-4616-8720-6110615D8DFB}" type="presParOf" srcId="{36846C66-3A8F-49E1-ABBC-C7812F98129E}" destId="{DA01FBA7-71A2-4EE5-9B98-27480CBB2E02}" srcOrd="1" destOrd="0" presId="urn:microsoft.com/office/officeart/2024/3/layout/verticalVisualTextBlock1"/>
    <dgm:cxn modelId="{4BDEE483-6743-480C-B0B2-6B3FDD964AED}" type="presParOf" srcId="{36846C66-3A8F-49E1-ABBC-C7812F98129E}" destId="{2A01C130-FA67-4B8F-BCE7-6ABC697A5856}" srcOrd="2" destOrd="0" presId="urn:microsoft.com/office/officeart/2024/3/layout/verticalVisualTextBlock1"/>
    <dgm:cxn modelId="{C1DEC694-CF93-4F89-8600-1BB0B94EEDC1}" type="presParOf" srcId="{2A01C130-FA67-4B8F-BCE7-6ABC697A5856}" destId="{022B07A0-1220-4CEC-BFCF-9C6CA11E5A58}" srcOrd="0" destOrd="0" presId="urn:microsoft.com/office/officeart/2024/3/layout/verticalVisualTextBlock1"/>
    <dgm:cxn modelId="{CD6908FE-7D53-4C98-8022-760E504D9920}" type="presParOf" srcId="{2A01C130-FA67-4B8F-BCE7-6ABC697A5856}" destId="{D966FF64-0A57-4AE9-98C2-61F5C256DEFD}" srcOrd="1" destOrd="0" presId="urn:microsoft.com/office/officeart/2024/3/layout/verticalVisualTextBlock1"/>
    <dgm:cxn modelId="{CFDC18A6-360F-4E61-8AC6-7E080AD09B2D}" type="presParOf" srcId="{2A01C130-FA67-4B8F-BCE7-6ABC697A5856}" destId="{41500834-4C67-48F5-AABF-1D709247559D}" srcOrd="2" destOrd="0" presId="urn:microsoft.com/office/officeart/2024/3/layout/verticalVisualTextBlock1"/>
    <dgm:cxn modelId="{0C9972D5-C74E-46FB-9F60-8ACDF926C39A}" type="presParOf" srcId="{36846C66-3A8F-49E1-ABBC-C7812F98129E}" destId="{E3D10597-7820-4C4D-8F80-C6FCF3C6A0C7}" srcOrd="3" destOrd="0" presId="urn:microsoft.com/office/officeart/2024/3/layout/verticalVisualTextBlock1"/>
    <dgm:cxn modelId="{0C8774E1-93A8-44B1-AD50-44FA3D67FBEF}" type="presParOf" srcId="{36846C66-3A8F-49E1-ABBC-C7812F98129E}" destId="{59DAD518-AFA7-4E63-AA96-3A1F997464A3}" srcOrd="4" destOrd="0" presId="urn:microsoft.com/office/officeart/2024/3/layout/verticalVisualTextBlock1"/>
    <dgm:cxn modelId="{A3CF4766-3285-4AC9-AEE1-65888329F0F5}" type="presParOf" srcId="{59DAD518-AFA7-4E63-AA96-3A1F997464A3}" destId="{0C62416B-CFE0-4C3B-B186-1511D36A7B98}" srcOrd="0" destOrd="0" presId="urn:microsoft.com/office/officeart/2024/3/layout/verticalVisualTextBlock1"/>
    <dgm:cxn modelId="{BB3A26A0-B2E6-4961-B649-760D60A14630}" type="presParOf" srcId="{59DAD518-AFA7-4E63-AA96-3A1F997464A3}" destId="{D9305A12-8D04-4DB8-B766-A9AAE50D8097}" srcOrd="1" destOrd="0" presId="urn:microsoft.com/office/officeart/2024/3/layout/verticalVisualTextBlock1"/>
    <dgm:cxn modelId="{88B18387-F98E-46BD-9271-E5F092CA8419}" type="presParOf" srcId="{59DAD518-AFA7-4E63-AA96-3A1F997464A3}" destId="{F0F65D22-1301-4619-98FD-6547FFA262AF}"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72BC77-CCDE-4675-8D3B-5B1E42F3BB23}" type="doc">
      <dgm:prSet loTypeId="urn:microsoft.com/office/officeart/2024/3/layout/verticalVisualTextBlock1" loCatId="Picture" qsTypeId="urn:microsoft.com/office/officeart/2005/8/quickstyle/simple4" qsCatId="simple" csTypeId="urn:microsoft.com/office/officeart/2005/8/colors/accent3_2" csCatId="accent3" phldr="1"/>
      <dgm:spPr/>
      <dgm:t>
        <a:bodyPr/>
        <a:lstStyle/>
        <a:p>
          <a:endParaRPr lang="nl-NL"/>
        </a:p>
      </dgm:t>
    </dgm:pt>
    <dgm:pt modelId="{51ED8C81-57A6-46D8-B516-A796C832FED9}">
      <dgm:prSet/>
      <dgm:spPr/>
      <dgm:t>
        <a:bodyPr/>
        <a:lstStyle/>
        <a:p>
          <a:pPr>
            <a:defRPr b="1"/>
          </a:pPr>
          <a:r>
            <a:rPr lang="nl-NL"/>
            <a:t>Recht op Onderwijs</a:t>
          </a:r>
        </a:p>
      </dgm:t>
    </dgm:pt>
    <dgm:pt modelId="{98915BC1-60B5-4E0A-9610-41F96C9697A4}" type="parTrans" cxnId="{B1FD4F2A-EDFF-4553-A40D-F5533EA88019}">
      <dgm:prSet/>
      <dgm:spPr/>
      <dgm:t>
        <a:bodyPr/>
        <a:lstStyle/>
        <a:p>
          <a:endParaRPr lang="nl-NL"/>
        </a:p>
      </dgm:t>
    </dgm:pt>
    <dgm:pt modelId="{37A9EADE-A56B-4E1E-BBA0-F9066F54FD3E}" type="sibTrans" cxnId="{B1FD4F2A-EDFF-4553-A40D-F5533EA88019}">
      <dgm:prSet/>
      <dgm:spPr/>
      <dgm:t>
        <a:bodyPr/>
        <a:lstStyle/>
        <a:p>
          <a:pPr>
            <a:defRPr b="1"/>
          </a:pPr>
          <a:endParaRPr lang="nl-NL"/>
        </a:p>
      </dgm:t>
    </dgm:pt>
    <dgm:pt modelId="{E46829DB-696F-4558-9021-B20CCFC12C61}">
      <dgm:prSet/>
      <dgm:spPr/>
      <dgm:t>
        <a:bodyPr/>
        <a:lstStyle/>
        <a:p>
          <a:r>
            <a:rPr lang="nl-NL"/>
            <a:t>Het VN-Kinderrechtenverdrag waarborgt het recht op onderwijs voor alle kinderen, essentieel voor hun ontwikkeling.</a:t>
          </a:r>
        </a:p>
      </dgm:t>
    </dgm:pt>
    <dgm:pt modelId="{9DDFF6DE-970E-49A0-AF9D-2184778BFDE4}" type="parTrans" cxnId="{D10CA47A-915F-4247-B4C3-BA8C166662B0}">
      <dgm:prSet/>
      <dgm:spPr/>
      <dgm:t>
        <a:bodyPr/>
        <a:lstStyle/>
        <a:p>
          <a:endParaRPr lang="nl-NL"/>
        </a:p>
      </dgm:t>
    </dgm:pt>
    <dgm:pt modelId="{AD94A622-3D13-4685-9D0D-7D55736A3BBF}" type="sibTrans" cxnId="{D10CA47A-915F-4247-B4C3-BA8C166662B0}">
      <dgm:prSet/>
      <dgm:spPr/>
      <dgm:t>
        <a:bodyPr/>
        <a:lstStyle/>
        <a:p>
          <a:endParaRPr lang="nl-NL"/>
        </a:p>
      </dgm:t>
    </dgm:pt>
    <dgm:pt modelId="{DE50D564-5C98-431A-B7BE-6FD609CED39A}">
      <dgm:prSet/>
      <dgm:spPr/>
      <dgm:t>
        <a:bodyPr/>
        <a:lstStyle/>
        <a:p>
          <a:pPr>
            <a:defRPr b="1"/>
          </a:pPr>
          <a:r>
            <a:rPr lang="nl-NL"/>
            <a:t>Recht op Gezondheid</a:t>
          </a:r>
        </a:p>
      </dgm:t>
    </dgm:pt>
    <dgm:pt modelId="{52F2928D-8FCE-4CB1-BBCC-2C04AD9BC7A1}" type="parTrans" cxnId="{CDDDDA27-5435-4224-8F9E-819038585BE0}">
      <dgm:prSet/>
      <dgm:spPr/>
      <dgm:t>
        <a:bodyPr/>
        <a:lstStyle/>
        <a:p>
          <a:endParaRPr lang="nl-NL"/>
        </a:p>
      </dgm:t>
    </dgm:pt>
    <dgm:pt modelId="{FBBED6E7-EB48-42A1-A3D3-E3F10202F23F}" type="sibTrans" cxnId="{CDDDDA27-5435-4224-8F9E-819038585BE0}">
      <dgm:prSet/>
      <dgm:spPr/>
      <dgm:t>
        <a:bodyPr/>
        <a:lstStyle/>
        <a:p>
          <a:pPr>
            <a:defRPr b="1"/>
          </a:pPr>
          <a:endParaRPr lang="nl-NL"/>
        </a:p>
      </dgm:t>
    </dgm:pt>
    <dgm:pt modelId="{5334FAB5-51A9-4797-9285-4C4B45A3C60B}">
      <dgm:prSet/>
      <dgm:spPr/>
      <dgm:t>
        <a:bodyPr/>
        <a:lstStyle/>
        <a:p>
          <a:r>
            <a:rPr lang="nl-NL"/>
            <a:t>Kinderen hebben recht op gezondheidszorg en toegang tot medische ondersteuning voor een betere toekomst.</a:t>
          </a:r>
        </a:p>
      </dgm:t>
    </dgm:pt>
    <dgm:pt modelId="{82BF43D5-B666-4FB2-9026-8FD760A9950B}" type="parTrans" cxnId="{8DD7B049-B7E6-46A9-A2A7-FB59B7353166}">
      <dgm:prSet/>
      <dgm:spPr/>
      <dgm:t>
        <a:bodyPr/>
        <a:lstStyle/>
        <a:p>
          <a:endParaRPr lang="nl-NL"/>
        </a:p>
      </dgm:t>
    </dgm:pt>
    <dgm:pt modelId="{54748CB8-67A0-4C05-AA5D-7CC988D562EB}" type="sibTrans" cxnId="{8DD7B049-B7E6-46A9-A2A7-FB59B7353166}">
      <dgm:prSet/>
      <dgm:spPr/>
      <dgm:t>
        <a:bodyPr/>
        <a:lstStyle/>
        <a:p>
          <a:endParaRPr lang="nl-NL"/>
        </a:p>
      </dgm:t>
    </dgm:pt>
    <dgm:pt modelId="{6B8C1BDB-C3D3-4AC0-938E-B8B52CF20D46}">
      <dgm:prSet/>
      <dgm:spPr/>
      <dgm:t>
        <a:bodyPr/>
        <a:lstStyle/>
        <a:p>
          <a:pPr>
            <a:defRPr b="1"/>
          </a:pPr>
          <a:r>
            <a:rPr lang="nl-NL"/>
            <a:t>Bescherming tegen Geweld</a:t>
          </a:r>
        </a:p>
      </dgm:t>
    </dgm:pt>
    <dgm:pt modelId="{7B1DE363-15CE-4830-A366-824B634F68E8}" type="parTrans" cxnId="{E1B5FDAE-4035-4E2B-8FC8-362FDEBBC6D2}">
      <dgm:prSet/>
      <dgm:spPr/>
      <dgm:t>
        <a:bodyPr/>
        <a:lstStyle/>
        <a:p>
          <a:endParaRPr lang="nl-NL"/>
        </a:p>
      </dgm:t>
    </dgm:pt>
    <dgm:pt modelId="{1760EA9C-CB61-4EDD-8EC6-C3F749F73F8E}" type="sibTrans" cxnId="{E1B5FDAE-4035-4E2B-8FC8-362FDEBBC6D2}">
      <dgm:prSet/>
      <dgm:spPr/>
      <dgm:t>
        <a:bodyPr/>
        <a:lstStyle/>
        <a:p>
          <a:endParaRPr lang="nl-NL"/>
        </a:p>
      </dgm:t>
    </dgm:pt>
    <dgm:pt modelId="{F37C3691-65D9-4B80-97F6-C5E20306BCFE}">
      <dgm:prSet/>
      <dgm:spPr/>
      <dgm:t>
        <a:bodyPr/>
        <a:lstStyle/>
        <a:p>
          <a:r>
            <a:rPr lang="nl-NL"/>
            <a:t>Het verdrag beschermt kinderen tegen geweld, misbruik en verwaarlozing, en bevordert hun welzijn.</a:t>
          </a:r>
        </a:p>
      </dgm:t>
    </dgm:pt>
    <dgm:pt modelId="{80706C50-414D-4E28-85FF-730E01F780C4}" type="parTrans" cxnId="{BF780087-DEAC-4187-8A81-9B6695764827}">
      <dgm:prSet/>
      <dgm:spPr/>
      <dgm:t>
        <a:bodyPr/>
        <a:lstStyle/>
        <a:p>
          <a:endParaRPr lang="nl-NL"/>
        </a:p>
      </dgm:t>
    </dgm:pt>
    <dgm:pt modelId="{F76C6B1F-86D3-4B02-AEE1-05B6A90C6724}" type="sibTrans" cxnId="{BF780087-DEAC-4187-8A81-9B6695764827}">
      <dgm:prSet/>
      <dgm:spPr/>
      <dgm:t>
        <a:bodyPr/>
        <a:lstStyle/>
        <a:p>
          <a:endParaRPr lang="nl-NL"/>
        </a:p>
      </dgm:t>
    </dgm:pt>
    <dgm:pt modelId="{A9A4C705-F332-4251-8317-0A36D1E42559}" type="pres">
      <dgm:prSet presAssocID="{5C72BC77-CCDE-4675-8D3B-5B1E42F3BB23}" presName="Root" presStyleCnt="0">
        <dgm:presLayoutVars>
          <dgm:dir/>
          <dgm:resizeHandles val="exact"/>
        </dgm:presLayoutVars>
      </dgm:prSet>
      <dgm:spPr/>
    </dgm:pt>
    <dgm:pt modelId="{7FCC2E9E-B7FD-4FA8-AEE6-B53FE41F895D}" type="pres">
      <dgm:prSet presAssocID="{51ED8C81-57A6-46D8-B516-A796C832FED9}" presName="Composite" presStyleCnt="0"/>
      <dgm:spPr/>
    </dgm:pt>
    <dgm:pt modelId="{8BB67F3F-CD80-42BF-A7DC-C41521275B76}" type="pres">
      <dgm:prSet presAssocID="{51ED8C81-57A6-46D8-B516-A796C832FED9}"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4737" r="28512" b="-2"/>
          <a:stretch>
            <a:fillRect l="-25000" r="-25000"/>
          </a:stretch>
        </a:blipFill>
      </dgm:spPr>
      <dgm:extLst>
        <a:ext uri="{E40237B7-FDA0-4F09-8148-C483321AD2D9}">
          <dgm14:cNvPr xmlns:dgm14="http://schemas.microsoft.com/office/drawing/2010/diagram" id="0" name="" descr="Kinderen die samen tekenen"/>
        </a:ext>
      </dgm:extLst>
    </dgm:pt>
    <dgm:pt modelId="{F1134C5A-96A0-429B-A40B-519DD1415D03}" type="pres">
      <dgm:prSet presAssocID="{51ED8C81-57A6-46D8-B516-A796C832FED9}" presName="Subtitle" presStyleLbl="revTx" presStyleIdx="0" presStyleCnt="6">
        <dgm:presLayoutVars>
          <dgm:chMax val="0"/>
          <dgm:bulletEnabled/>
        </dgm:presLayoutVars>
      </dgm:prSet>
      <dgm:spPr/>
    </dgm:pt>
    <dgm:pt modelId="{7D93F74F-6E8C-44AD-B270-A24FB5A41AB2}" type="pres">
      <dgm:prSet presAssocID="{51ED8C81-57A6-46D8-B516-A796C832FED9}" presName="Description" presStyleLbl="revTx" presStyleIdx="1" presStyleCnt="6">
        <dgm:presLayoutVars>
          <dgm:bulletEnabled/>
        </dgm:presLayoutVars>
      </dgm:prSet>
      <dgm:spPr/>
    </dgm:pt>
    <dgm:pt modelId="{03CA16CB-5017-400A-BB0F-F9A0A3DE09D2}" type="pres">
      <dgm:prSet presAssocID="{37A9EADE-A56B-4E1E-BBA0-F9066F54FD3E}" presName="sibTrans" presStyleLbl="sibTrans2D1" presStyleIdx="0" presStyleCnt="0"/>
      <dgm:spPr/>
    </dgm:pt>
    <dgm:pt modelId="{C2A404E2-613A-490F-92A7-2BE1D0911FD8}" type="pres">
      <dgm:prSet presAssocID="{DE50D564-5C98-431A-B7BE-6FD609CED39A}" presName="Composite" presStyleCnt="0"/>
      <dgm:spPr/>
    </dgm:pt>
    <dgm:pt modelId="{E928DB7B-F83B-4022-8D45-5EA314AD06A3}" type="pres">
      <dgm:prSet presAssocID="{DE50D564-5C98-431A-B7BE-6FD609CED39A}"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8627" r="14622" b="-2"/>
          <a:stretch>
            <a:fillRect l="-25000" r="-25000"/>
          </a:stretch>
        </a:blipFill>
      </dgm:spPr>
      <dgm:extLst>
        <a:ext uri="{E40237B7-FDA0-4F09-8148-C483321AD2D9}">
          <dgm14:cNvPr xmlns:dgm14="http://schemas.microsoft.com/office/drawing/2010/diagram" id="0" name="" descr="Schot van een klein meisje dat zich voordoet als een arts terwijl ze haar vriend onderzoekt"/>
        </a:ext>
      </dgm:extLst>
    </dgm:pt>
    <dgm:pt modelId="{BE6B0221-E7CE-4370-8326-5934D6D2FCB0}" type="pres">
      <dgm:prSet presAssocID="{DE50D564-5C98-431A-B7BE-6FD609CED39A}" presName="Subtitle" presStyleLbl="revTx" presStyleIdx="2" presStyleCnt="6">
        <dgm:presLayoutVars>
          <dgm:chMax val="0"/>
          <dgm:bulletEnabled/>
        </dgm:presLayoutVars>
      </dgm:prSet>
      <dgm:spPr/>
    </dgm:pt>
    <dgm:pt modelId="{992FB9C3-358C-4330-8C46-D59091EC4838}" type="pres">
      <dgm:prSet presAssocID="{DE50D564-5C98-431A-B7BE-6FD609CED39A}" presName="Description" presStyleLbl="revTx" presStyleIdx="3" presStyleCnt="6">
        <dgm:presLayoutVars>
          <dgm:bulletEnabled/>
        </dgm:presLayoutVars>
      </dgm:prSet>
      <dgm:spPr/>
    </dgm:pt>
    <dgm:pt modelId="{968F7C1C-1177-45D0-90E2-85BBD8D51517}" type="pres">
      <dgm:prSet presAssocID="{FBBED6E7-EB48-42A1-A3D3-E3F10202F23F}" presName="sibTrans" presStyleLbl="sibTrans2D1" presStyleIdx="0" presStyleCnt="0"/>
      <dgm:spPr/>
    </dgm:pt>
    <dgm:pt modelId="{14AE6656-4F10-4872-ADEF-19E427336026}" type="pres">
      <dgm:prSet presAssocID="{6B8C1BDB-C3D3-4AC0-938E-B8B52CF20D46}" presName="Composite" presStyleCnt="0"/>
      <dgm:spPr/>
    </dgm:pt>
    <dgm:pt modelId="{A1A60170-4DFA-4025-9DE0-66D060218306}" type="pres">
      <dgm:prSet presAssocID="{6B8C1BDB-C3D3-4AC0-938E-B8B52CF20D46}"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t="8312" r="-2" b="24937"/>
          <a:stretch>
            <a:fillRect t="-25000" b="-25000"/>
          </a:stretch>
        </a:blipFill>
      </dgm:spPr>
      <dgm:extLst>
        <a:ext uri="{E40237B7-FDA0-4F09-8148-C483321AD2D9}">
          <dgm14:cNvPr xmlns:dgm14="http://schemas.microsoft.com/office/drawing/2010/diagram" id="0" name="" descr="Een portret van een tienermeisje van 10-15 jaar. Ze legt haar hand op het lichaam van de boom en kijkt stiekem naar de camera. Het jonge meisje draagt een masker."/>
        </a:ext>
      </dgm:extLst>
    </dgm:pt>
    <dgm:pt modelId="{5B0586A9-4C72-4A13-9649-02790ED1AB8E}" type="pres">
      <dgm:prSet presAssocID="{6B8C1BDB-C3D3-4AC0-938E-B8B52CF20D46}" presName="Subtitle" presStyleLbl="revTx" presStyleIdx="4" presStyleCnt="6">
        <dgm:presLayoutVars>
          <dgm:chMax val="0"/>
          <dgm:bulletEnabled/>
        </dgm:presLayoutVars>
      </dgm:prSet>
      <dgm:spPr/>
    </dgm:pt>
    <dgm:pt modelId="{E2573BB7-DFBF-4434-8E9F-792347FA8A74}" type="pres">
      <dgm:prSet presAssocID="{6B8C1BDB-C3D3-4AC0-938E-B8B52CF20D46}" presName="Description" presStyleLbl="revTx" presStyleIdx="5" presStyleCnt="6">
        <dgm:presLayoutVars>
          <dgm:bulletEnabled/>
        </dgm:presLayoutVars>
      </dgm:prSet>
      <dgm:spPr/>
    </dgm:pt>
  </dgm:ptLst>
  <dgm:cxnLst>
    <dgm:cxn modelId="{1A142116-EBEC-4314-A7C5-3A27434FF9AB}" type="presOf" srcId="{51ED8C81-57A6-46D8-B516-A796C832FED9}" destId="{F1134C5A-96A0-429B-A40B-519DD1415D03}" srcOrd="0" destOrd="0" presId="urn:microsoft.com/office/officeart/2024/3/layout/verticalVisualTextBlock1"/>
    <dgm:cxn modelId="{3088D31D-BE83-41CD-AB86-8AE245FA5D39}" type="presOf" srcId="{DE50D564-5C98-431A-B7BE-6FD609CED39A}" destId="{BE6B0221-E7CE-4370-8326-5934D6D2FCB0}" srcOrd="0" destOrd="0" presId="urn:microsoft.com/office/officeart/2024/3/layout/verticalVisualTextBlock1"/>
    <dgm:cxn modelId="{57B4AC26-FDAE-4D21-A0DF-0055C4062DE0}" type="presOf" srcId="{F37C3691-65D9-4B80-97F6-C5E20306BCFE}" destId="{E2573BB7-DFBF-4434-8E9F-792347FA8A74}" srcOrd="0" destOrd="0" presId="urn:microsoft.com/office/officeart/2024/3/layout/verticalVisualTextBlock1"/>
    <dgm:cxn modelId="{CDDDDA27-5435-4224-8F9E-819038585BE0}" srcId="{5C72BC77-CCDE-4675-8D3B-5B1E42F3BB23}" destId="{DE50D564-5C98-431A-B7BE-6FD609CED39A}" srcOrd="1" destOrd="0" parTransId="{52F2928D-8FCE-4CB1-BBCC-2C04AD9BC7A1}" sibTransId="{FBBED6E7-EB48-42A1-A3D3-E3F10202F23F}"/>
    <dgm:cxn modelId="{B1FD4F2A-EDFF-4553-A40D-F5533EA88019}" srcId="{5C72BC77-CCDE-4675-8D3B-5B1E42F3BB23}" destId="{51ED8C81-57A6-46D8-B516-A796C832FED9}" srcOrd="0" destOrd="0" parTransId="{98915BC1-60B5-4E0A-9610-41F96C9697A4}" sibTransId="{37A9EADE-A56B-4E1E-BBA0-F9066F54FD3E}"/>
    <dgm:cxn modelId="{08A75965-C3C5-4AF5-BA5A-3989308B861E}" type="presOf" srcId="{5C72BC77-CCDE-4675-8D3B-5B1E42F3BB23}" destId="{A9A4C705-F332-4251-8317-0A36D1E42559}" srcOrd="0" destOrd="0" presId="urn:microsoft.com/office/officeart/2024/3/layout/verticalVisualTextBlock1"/>
    <dgm:cxn modelId="{8DD7B049-B7E6-46A9-A2A7-FB59B7353166}" srcId="{DE50D564-5C98-431A-B7BE-6FD609CED39A}" destId="{5334FAB5-51A9-4797-9285-4C4B45A3C60B}" srcOrd="0" destOrd="0" parTransId="{82BF43D5-B666-4FB2-9026-8FD760A9950B}" sibTransId="{54748CB8-67A0-4C05-AA5D-7CC988D562EB}"/>
    <dgm:cxn modelId="{08DA2471-6DF5-40B0-8D0F-3267A0D01D25}" type="presOf" srcId="{E46829DB-696F-4558-9021-B20CCFC12C61}" destId="{7D93F74F-6E8C-44AD-B270-A24FB5A41AB2}" srcOrd="0" destOrd="0" presId="urn:microsoft.com/office/officeart/2024/3/layout/verticalVisualTextBlock1"/>
    <dgm:cxn modelId="{E7CBCA59-64FA-4855-882A-614D0F97E9AC}" type="presOf" srcId="{5334FAB5-51A9-4797-9285-4C4B45A3C60B}" destId="{992FB9C3-358C-4330-8C46-D59091EC4838}" srcOrd="0" destOrd="0" presId="urn:microsoft.com/office/officeart/2024/3/layout/verticalVisualTextBlock1"/>
    <dgm:cxn modelId="{D10CA47A-915F-4247-B4C3-BA8C166662B0}" srcId="{51ED8C81-57A6-46D8-B516-A796C832FED9}" destId="{E46829DB-696F-4558-9021-B20CCFC12C61}" srcOrd="0" destOrd="0" parTransId="{9DDFF6DE-970E-49A0-AF9D-2184778BFDE4}" sibTransId="{AD94A622-3D13-4685-9D0D-7D55736A3BBF}"/>
    <dgm:cxn modelId="{BF780087-DEAC-4187-8A81-9B6695764827}" srcId="{6B8C1BDB-C3D3-4AC0-938E-B8B52CF20D46}" destId="{F37C3691-65D9-4B80-97F6-C5E20306BCFE}" srcOrd="0" destOrd="0" parTransId="{80706C50-414D-4E28-85FF-730E01F780C4}" sibTransId="{F76C6B1F-86D3-4B02-AEE1-05B6A90C6724}"/>
    <dgm:cxn modelId="{FCA3FE9C-28D9-4740-BFBB-17F5357A0D02}" type="presOf" srcId="{FBBED6E7-EB48-42A1-A3D3-E3F10202F23F}" destId="{968F7C1C-1177-45D0-90E2-85BBD8D51517}" srcOrd="0" destOrd="0" presId="urn:microsoft.com/office/officeart/2024/3/layout/verticalVisualTextBlock1"/>
    <dgm:cxn modelId="{E1B5FDAE-4035-4E2B-8FC8-362FDEBBC6D2}" srcId="{5C72BC77-CCDE-4675-8D3B-5B1E42F3BB23}" destId="{6B8C1BDB-C3D3-4AC0-938E-B8B52CF20D46}" srcOrd="2" destOrd="0" parTransId="{7B1DE363-15CE-4830-A366-824B634F68E8}" sibTransId="{1760EA9C-CB61-4EDD-8EC6-C3F749F73F8E}"/>
    <dgm:cxn modelId="{BADDC9CF-5426-4924-B1D9-6F121F13253B}" type="presOf" srcId="{37A9EADE-A56B-4E1E-BBA0-F9066F54FD3E}" destId="{03CA16CB-5017-400A-BB0F-F9A0A3DE09D2}" srcOrd="0" destOrd="0" presId="urn:microsoft.com/office/officeart/2024/3/layout/verticalVisualTextBlock1"/>
    <dgm:cxn modelId="{71F916FE-D778-4B7D-BC41-1FB4EDBE2D04}" type="presOf" srcId="{6B8C1BDB-C3D3-4AC0-938E-B8B52CF20D46}" destId="{5B0586A9-4C72-4A13-9649-02790ED1AB8E}" srcOrd="0" destOrd="0" presId="urn:microsoft.com/office/officeart/2024/3/layout/verticalVisualTextBlock1"/>
    <dgm:cxn modelId="{4D200821-6CFE-4853-AB16-7FBD69122D0B}" type="presParOf" srcId="{A9A4C705-F332-4251-8317-0A36D1E42559}" destId="{7FCC2E9E-B7FD-4FA8-AEE6-B53FE41F895D}" srcOrd="0" destOrd="0" presId="urn:microsoft.com/office/officeart/2024/3/layout/verticalVisualTextBlock1"/>
    <dgm:cxn modelId="{C498AFB2-3F7D-41AC-9CF6-66AC54A346D0}" type="presParOf" srcId="{7FCC2E9E-B7FD-4FA8-AEE6-B53FE41F895D}" destId="{8BB67F3F-CD80-42BF-A7DC-C41521275B76}" srcOrd="0" destOrd="0" presId="urn:microsoft.com/office/officeart/2024/3/layout/verticalVisualTextBlock1"/>
    <dgm:cxn modelId="{7DC66D6A-E9D5-48F6-A82B-EB0669BCC95A}" type="presParOf" srcId="{7FCC2E9E-B7FD-4FA8-AEE6-B53FE41F895D}" destId="{F1134C5A-96A0-429B-A40B-519DD1415D03}" srcOrd="1" destOrd="0" presId="urn:microsoft.com/office/officeart/2024/3/layout/verticalVisualTextBlock1"/>
    <dgm:cxn modelId="{657D821E-240B-40EF-957B-479A1D89A1FE}" type="presParOf" srcId="{7FCC2E9E-B7FD-4FA8-AEE6-B53FE41F895D}" destId="{7D93F74F-6E8C-44AD-B270-A24FB5A41AB2}" srcOrd="2" destOrd="0" presId="urn:microsoft.com/office/officeart/2024/3/layout/verticalVisualTextBlock1"/>
    <dgm:cxn modelId="{AA972D1B-D640-4D4F-8C26-4E46B75988F8}" type="presParOf" srcId="{A9A4C705-F332-4251-8317-0A36D1E42559}" destId="{03CA16CB-5017-400A-BB0F-F9A0A3DE09D2}" srcOrd="1" destOrd="0" presId="urn:microsoft.com/office/officeart/2024/3/layout/verticalVisualTextBlock1"/>
    <dgm:cxn modelId="{3CDA6F75-5BA6-4834-B09B-0CF2343714DC}" type="presParOf" srcId="{A9A4C705-F332-4251-8317-0A36D1E42559}" destId="{C2A404E2-613A-490F-92A7-2BE1D0911FD8}" srcOrd="2" destOrd="0" presId="urn:microsoft.com/office/officeart/2024/3/layout/verticalVisualTextBlock1"/>
    <dgm:cxn modelId="{0EB22B1D-4F43-4F49-B1DB-165637828367}" type="presParOf" srcId="{C2A404E2-613A-490F-92A7-2BE1D0911FD8}" destId="{E928DB7B-F83B-4022-8D45-5EA314AD06A3}" srcOrd="0" destOrd="0" presId="urn:microsoft.com/office/officeart/2024/3/layout/verticalVisualTextBlock1"/>
    <dgm:cxn modelId="{5FB52CD7-20C7-4FD9-BABD-6F54D6B26585}" type="presParOf" srcId="{C2A404E2-613A-490F-92A7-2BE1D0911FD8}" destId="{BE6B0221-E7CE-4370-8326-5934D6D2FCB0}" srcOrd="1" destOrd="0" presId="urn:microsoft.com/office/officeart/2024/3/layout/verticalVisualTextBlock1"/>
    <dgm:cxn modelId="{475D44A1-1C78-4420-80E1-E7F5927CF8A5}" type="presParOf" srcId="{C2A404E2-613A-490F-92A7-2BE1D0911FD8}" destId="{992FB9C3-358C-4330-8C46-D59091EC4838}" srcOrd="2" destOrd="0" presId="urn:microsoft.com/office/officeart/2024/3/layout/verticalVisualTextBlock1"/>
    <dgm:cxn modelId="{8F40AC6B-D85A-4CCB-A0AD-33C962B01AD6}" type="presParOf" srcId="{A9A4C705-F332-4251-8317-0A36D1E42559}" destId="{968F7C1C-1177-45D0-90E2-85BBD8D51517}" srcOrd="3" destOrd="0" presId="urn:microsoft.com/office/officeart/2024/3/layout/verticalVisualTextBlock1"/>
    <dgm:cxn modelId="{B86865B2-0B7A-4FAB-AC1A-F05F90E4DE29}" type="presParOf" srcId="{A9A4C705-F332-4251-8317-0A36D1E42559}" destId="{14AE6656-4F10-4872-ADEF-19E427336026}" srcOrd="4" destOrd="0" presId="urn:microsoft.com/office/officeart/2024/3/layout/verticalVisualTextBlock1"/>
    <dgm:cxn modelId="{604EBC1A-E62A-4D31-896E-5AB8DDF9CAC1}" type="presParOf" srcId="{14AE6656-4F10-4872-ADEF-19E427336026}" destId="{A1A60170-4DFA-4025-9DE0-66D060218306}" srcOrd="0" destOrd="0" presId="urn:microsoft.com/office/officeart/2024/3/layout/verticalVisualTextBlock1"/>
    <dgm:cxn modelId="{270E46AA-5EFC-4D7A-BFE6-E5D1A703D69E}" type="presParOf" srcId="{14AE6656-4F10-4872-ADEF-19E427336026}" destId="{5B0586A9-4C72-4A13-9649-02790ED1AB8E}" srcOrd="1" destOrd="0" presId="urn:microsoft.com/office/officeart/2024/3/layout/verticalVisualTextBlock1"/>
    <dgm:cxn modelId="{D948431F-AE1F-4F4C-8622-EF1962634BEF}" type="presParOf" srcId="{14AE6656-4F10-4872-ADEF-19E427336026}" destId="{E2573BB7-DFBF-4434-8E9F-792347FA8A74}"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1A81FC-8FA8-47DA-ADB6-1C367C454501}" type="doc">
      <dgm:prSet loTypeId="urn:microsoft.com/office/officeart/2024/3/layout/verticalVisualTextBlock1" loCatId="Picture" qsTypeId="urn:microsoft.com/office/officeart/2005/8/quickstyle/simple4" qsCatId="simple" csTypeId="urn:microsoft.com/office/officeart/2005/8/colors/accent2_2" csCatId="accent2" phldr="1"/>
      <dgm:spPr/>
      <dgm:t>
        <a:bodyPr/>
        <a:lstStyle/>
        <a:p>
          <a:endParaRPr lang="nl-NL"/>
        </a:p>
      </dgm:t>
    </dgm:pt>
    <dgm:pt modelId="{B9AF85A0-1AC5-4F5E-B3D1-96EFEF1CF001}">
      <dgm:prSet/>
      <dgm:spPr/>
      <dgm:t>
        <a:bodyPr/>
        <a:lstStyle/>
        <a:p>
          <a:pPr>
            <a:defRPr b="1"/>
          </a:pPr>
          <a:r>
            <a:rPr lang="nl-NL"/>
            <a:t>Bewustwording creëren</a:t>
          </a:r>
        </a:p>
      </dgm:t>
    </dgm:pt>
    <dgm:pt modelId="{620F253C-6885-4DD3-A7E9-6002B924BC6C}" type="parTrans" cxnId="{91B89DA9-C5C5-481A-9FCD-67C01BC6EF87}">
      <dgm:prSet/>
      <dgm:spPr/>
      <dgm:t>
        <a:bodyPr/>
        <a:lstStyle/>
        <a:p>
          <a:endParaRPr lang="nl-NL"/>
        </a:p>
      </dgm:t>
    </dgm:pt>
    <dgm:pt modelId="{2600E92B-8430-4D69-9F14-884D945C0DEB}" type="sibTrans" cxnId="{91B89DA9-C5C5-481A-9FCD-67C01BC6EF87}">
      <dgm:prSet/>
      <dgm:spPr/>
      <dgm:t>
        <a:bodyPr/>
        <a:lstStyle/>
        <a:p>
          <a:pPr>
            <a:defRPr b="1"/>
          </a:pPr>
          <a:endParaRPr lang="nl-NL"/>
        </a:p>
      </dgm:t>
    </dgm:pt>
    <dgm:pt modelId="{BE6EAE64-816D-49D9-BC47-5DEAF715768C}">
      <dgm:prSet/>
      <dgm:spPr/>
      <dgm:t>
        <a:bodyPr/>
        <a:lstStyle/>
        <a:p>
          <a:r>
            <a:rPr lang="nl-NL"/>
            <a:t>Het is essentieel om bewustwording te creëren over institutioneel racisme binnen de samenleving. Dit kan gebeuren door educatieve programma's en campagnes.</a:t>
          </a:r>
        </a:p>
      </dgm:t>
    </dgm:pt>
    <dgm:pt modelId="{3F1329F3-19E7-40DB-AFA6-753C50665230}" type="parTrans" cxnId="{4992B83C-D044-4096-A69F-9A615AD47103}">
      <dgm:prSet/>
      <dgm:spPr/>
      <dgm:t>
        <a:bodyPr/>
        <a:lstStyle/>
        <a:p>
          <a:endParaRPr lang="nl-NL"/>
        </a:p>
      </dgm:t>
    </dgm:pt>
    <dgm:pt modelId="{7F00B246-E2CD-4A17-9BD1-6051C06430B6}" type="sibTrans" cxnId="{4992B83C-D044-4096-A69F-9A615AD47103}">
      <dgm:prSet/>
      <dgm:spPr/>
      <dgm:t>
        <a:bodyPr/>
        <a:lstStyle/>
        <a:p>
          <a:endParaRPr lang="nl-NL"/>
        </a:p>
      </dgm:t>
    </dgm:pt>
    <dgm:pt modelId="{31EEDD72-F552-4A1D-A0C3-1EA91CBD2ECE}">
      <dgm:prSet/>
      <dgm:spPr/>
      <dgm:t>
        <a:bodyPr/>
        <a:lstStyle/>
        <a:p>
          <a:pPr>
            <a:defRPr b="1"/>
          </a:pPr>
          <a:r>
            <a:rPr lang="nl-NL"/>
            <a:t>Beleidsverandering</a:t>
          </a:r>
        </a:p>
      </dgm:t>
    </dgm:pt>
    <dgm:pt modelId="{2D40A5F9-0FD5-49E7-8E6A-3ED0C2E9B57B}" type="parTrans" cxnId="{DE4ED640-F3C5-4FC7-89D9-63E2D68D45C2}">
      <dgm:prSet/>
      <dgm:spPr/>
      <dgm:t>
        <a:bodyPr/>
        <a:lstStyle/>
        <a:p>
          <a:endParaRPr lang="nl-NL"/>
        </a:p>
      </dgm:t>
    </dgm:pt>
    <dgm:pt modelId="{A63EA610-0AD8-47F9-9D33-68961E2FAB44}" type="sibTrans" cxnId="{DE4ED640-F3C5-4FC7-89D9-63E2D68D45C2}">
      <dgm:prSet/>
      <dgm:spPr/>
      <dgm:t>
        <a:bodyPr/>
        <a:lstStyle/>
        <a:p>
          <a:pPr>
            <a:defRPr b="1"/>
          </a:pPr>
          <a:endParaRPr lang="nl-NL"/>
        </a:p>
      </dgm:t>
    </dgm:pt>
    <dgm:pt modelId="{F0A330EA-9270-4087-AA25-591F75DEA5EA}">
      <dgm:prSet/>
      <dgm:spPr/>
      <dgm:t>
        <a:bodyPr/>
        <a:lstStyle/>
        <a:p>
          <a:r>
            <a:rPr lang="nl-NL"/>
            <a:t>Beleidsverandering is cruciaal voor het aanpakken van institutioneel racisme. Dit vereist inspanningen van zowel de overheid als organisaties.</a:t>
          </a:r>
        </a:p>
      </dgm:t>
    </dgm:pt>
    <dgm:pt modelId="{D66EA08B-4671-448D-B78E-61FFAD92B55F}" type="parTrans" cxnId="{DC5E8C4D-F80C-4618-8E73-59D3B2BF77A0}">
      <dgm:prSet/>
      <dgm:spPr/>
      <dgm:t>
        <a:bodyPr/>
        <a:lstStyle/>
        <a:p>
          <a:endParaRPr lang="nl-NL"/>
        </a:p>
      </dgm:t>
    </dgm:pt>
    <dgm:pt modelId="{9FB6F00A-1520-4185-BCDE-980575C3A6A9}" type="sibTrans" cxnId="{DC5E8C4D-F80C-4618-8E73-59D3B2BF77A0}">
      <dgm:prSet/>
      <dgm:spPr/>
      <dgm:t>
        <a:bodyPr/>
        <a:lstStyle/>
        <a:p>
          <a:endParaRPr lang="nl-NL"/>
        </a:p>
      </dgm:t>
    </dgm:pt>
    <dgm:pt modelId="{33BE0F92-B5CA-4605-83E6-2291F8122101}">
      <dgm:prSet/>
      <dgm:spPr/>
      <dgm:t>
        <a:bodyPr/>
        <a:lstStyle/>
        <a:p>
          <a:pPr>
            <a:defRPr b="1"/>
          </a:pPr>
          <a:r>
            <a:rPr lang="nl-NL"/>
            <a:t>Actieve deelname</a:t>
          </a:r>
        </a:p>
      </dgm:t>
    </dgm:pt>
    <dgm:pt modelId="{2638F20F-3822-4EC3-A0F1-4FF9E92E3E51}" type="parTrans" cxnId="{D137A72B-C770-4B85-BA97-7899DD3945B2}">
      <dgm:prSet/>
      <dgm:spPr/>
      <dgm:t>
        <a:bodyPr/>
        <a:lstStyle/>
        <a:p>
          <a:endParaRPr lang="nl-NL"/>
        </a:p>
      </dgm:t>
    </dgm:pt>
    <dgm:pt modelId="{FCDFD8B9-AB03-4A69-890A-3D781131E4F9}" type="sibTrans" cxnId="{D137A72B-C770-4B85-BA97-7899DD3945B2}">
      <dgm:prSet/>
      <dgm:spPr/>
      <dgm:t>
        <a:bodyPr/>
        <a:lstStyle/>
        <a:p>
          <a:endParaRPr lang="nl-NL"/>
        </a:p>
      </dgm:t>
    </dgm:pt>
    <dgm:pt modelId="{E4B712DC-FD50-4C08-A203-815EE1BD2A56}">
      <dgm:prSet/>
      <dgm:spPr/>
      <dgm:t>
        <a:bodyPr/>
        <a:lstStyle/>
        <a:p>
          <a:r>
            <a:rPr lang="nl-NL"/>
            <a:t>Actieve deelname van individuen en instellingen is nodig om daadwerkelijke veranderingen te bewerkstelligen. Dit omvat participatie in trainingen en initiatieven.</a:t>
          </a:r>
        </a:p>
      </dgm:t>
    </dgm:pt>
    <dgm:pt modelId="{3EE53C97-2972-45BB-BB21-58D5B8E0DF1E}" type="parTrans" cxnId="{ED91E04D-B083-4E91-A22F-955B0456C803}">
      <dgm:prSet/>
      <dgm:spPr/>
      <dgm:t>
        <a:bodyPr/>
        <a:lstStyle/>
        <a:p>
          <a:endParaRPr lang="nl-NL"/>
        </a:p>
      </dgm:t>
    </dgm:pt>
    <dgm:pt modelId="{CC1C0DC1-0E0B-4AE0-A880-6379080B1164}" type="sibTrans" cxnId="{ED91E04D-B083-4E91-A22F-955B0456C803}">
      <dgm:prSet/>
      <dgm:spPr/>
      <dgm:t>
        <a:bodyPr/>
        <a:lstStyle/>
        <a:p>
          <a:endParaRPr lang="nl-NL"/>
        </a:p>
      </dgm:t>
    </dgm:pt>
    <dgm:pt modelId="{CCC3912A-2C59-4161-8744-50E7DADB6C7F}" type="pres">
      <dgm:prSet presAssocID="{DC1A81FC-8FA8-47DA-ADB6-1C367C454501}" presName="Root" presStyleCnt="0">
        <dgm:presLayoutVars>
          <dgm:dir/>
          <dgm:resizeHandles val="exact"/>
        </dgm:presLayoutVars>
      </dgm:prSet>
      <dgm:spPr/>
    </dgm:pt>
    <dgm:pt modelId="{6B9382E3-F362-45E2-AFDD-7AD13C0B198C}" type="pres">
      <dgm:prSet presAssocID="{B9AF85A0-1AC5-4F5E-B3D1-96EFEF1CF001}" presName="Composite" presStyleCnt="0"/>
      <dgm:spPr/>
    </dgm:pt>
    <dgm:pt modelId="{39EBF001-EC1E-46BE-BFF5-7D9FEE4423F1}" type="pres">
      <dgm:prSet presAssocID="{B9AF85A0-1AC5-4F5E-B3D1-96EFEF1CF001}"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6087" r="27161" b="-2"/>
          <a:stretch>
            <a:fillRect l="-25000" r="-25000"/>
          </a:stretch>
        </a:blipFill>
      </dgm:spPr>
      <dgm:extLst>
        <a:ext uri="{E40237B7-FDA0-4F09-8148-C483321AD2D9}">
          <dgm14:cNvPr xmlns:dgm14="http://schemas.microsoft.com/office/drawing/2010/diagram" id="0" name="" descr="Planeet Aarde en covid-19 tekening."/>
        </a:ext>
      </dgm:extLst>
    </dgm:pt>
    <dgm:pt modelId="{A3F2A5D4-7C82-4D24-B616-2EDECEE1486B}" type="pres">
      <dgm:prSet presAssocID="{B9AF85A0-1AC5-4F5E-B3D1-96EFEF1CF001}" presName="Subtitle" presStyleLbl="revTx" presStyleIdx="0" presStyleCnt="6">
        <dgm:presLayoutVars>
          <dgm:chMax val="0"/>
          <dgm:bulletEnabled/>
        </dgm:presLayoutVars>
      </dgm:prSet>
      <dgm:spPr/>
    </dgm:pt>
    <dgm:pt modelId="{FB351FE2-12B0-485F-A7C3-872D49156AA5}" type="pres">
      <dgm:prSet presAssocID="{B9AF85A0-1AC5-4F5E-B3D1-96EFEF1CF001}" presName="Description" presStyleLbl="revTx" presStyleIdx="1" presStyleCnt="6">
        <dgm:presLayoutVars>
          <dgm:bulletEnabled/>
        </dgm:presLayoutVars>
      </dgm:prSet>
      <dgm:spPr/>
    </dgm:pt>
    <dgm:pt modelId="{BF56D720-6F05-4058-AEFA-0AF38E9166C2}" type="pres">
      <dgm:prSet presAssocID="{2600E92B-8430-4D69-9F14-884D945C0DEB}" presName="sibTrans" presStyleLbl="sibTrans2D1" presStyleIdx="0" presStyleCnt="0"/>
      <dgm:spPr/>
    </dgm:pt>
    <dgm:pt modelId="{54D6E426-8F66-4112-B328-C8DE956242FB}" type="pres">
      <dgm:prSet presAssocID="{31EEDD72-F552-4A1D-A0C3-1EA91CBD2ECE}" presName="Composite" presStyleCnt="0"/>
      <dgm:spPr/>
    </dgm:pt>
    <dgm:pt modelId="{7FA66B47-896E-4FDC-9A4B-791834CAB238}" type="pres">
      <dgm:prSet presAssocID="{31EEDD72-F552-4A1D-A0C3-1EA91CBD2ECE}"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2439" r="10809" b="-2"/>
          <a:stretch>
            <a:fillRect l="-25000" r="-25000"/>
          </a:stretch>
        </a:blipFill>
      </dgm:spPr>
      <dgm:extLst>
        <a:ext uri="{E40237B7-FDA0-4F09-8148-C483321AD2D9}">
          <dgm14:cNvPr xmlns:dgm14="http://schemas.microsoft.com/office/drawing/2010/diagram" id="0" name="" descr="Een groep van vijf zakenmensen zit rond een kantoortafel. Ze praten terwijl ze een vergadering hebben."/>
        </a:ext>
      </dgm:extLst>
    </dgm:pt>
    <dgm:pt modelId="{CAFAEB6C-EE03-46EB-9D25-A95E6D50CCE7}" type="pres">
      <dgm:prSet presAssocID="{31EEDD72-F552-4A1D-A0C3-1EA91CBD2ECE}" presName="Subtitle" presStyleLbl="revTx" presStyleIdx="2" presStyleCnt="6">
        <dgm:presLayoutVars>
          <dgm:chMax val="0"/>
          <dgm:bulletEnabled/>
        </dgm:presLayoutVars>
      </dgm:prSet>
      <dgm:spPr/>
    </dgm:pt>
    <dgm:pt modelId="{76A69B63-B41B-419E-99D2-1976AF3F651D}" type="pres">
      <dgm:prSet presAssocID="{31EEDD72-F552-4A1D-A0C3-1EA91CBD2ECE}" presName="Description" presStyleLbl="revTx" presStyleIdx="3" presStyleCnt="6">
        <dgm:presLayoutVars>
          <dgm:bulletEnabled/>
        </dgm:presLayoutVars>
      </dgm:prSet>
      <dgm:spPr/>
    </dgm:pt>
    <dgm:pt modelId="{914321B4-4FC2-4E88-B9D7-CEEC99028F18}" type="pres">
      <dgm:prSet presAssocID="{A63EA610-0AD8-47F9-9D33-68961E2FAB44}" presName="sibTrans" presStyleLbl="sibTrans2D1" presStyleIdx="0" presStyleCnt="0"/>
      <dgm:spPr/>
    </dgm:pt>
    <dgm:pt modelId="{4F186120-AB23-4249-BF9D-EB459A3495C3}" type="pres">
      <dgm:prSet presAssocID="{33BE0F92-B5CA-4605-83E6-2291F8122101}" presName="Composite" presStyleCnt="0"/>
      <dgm:spPr/>
    </dgm:pt>
    <dgm:pt modelId="{8B146970-1A8A-4C07-A32E-2E8F810CBE53}" type="pres">
      <dgm:prSet presAssocID="{33BE0F92-B5CA-4605-83E6-2291F8122101}"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4127" r="9122" b="-2"/>
          <a:stretch>
            <a:fillRect l="-25000" r="-25000"/>
          </a:stretch>
        </a:blipFill>
      </dgm:spPr>
      <dgm:extLst>
        <a:ext uri="{E40237B7-FDA0-4F09-8148-C483321AD2D9}">
          <dgm14:cNvPr xmlns:dgm14="http://schemas.microsoft.com/office/drawing/2010/diagram" id="0" name="" descr="Het commerciële team brainstormen"/>
        </a:ext>
      </dgm:extLst>
    </dgm:pt>
    <dgm:pt modelId="{C65B4732-E523-46F2-85E5-4B791F366C90}" type="pres">
      <dgm:prSet presAssocID="{33BE0F92-B5CA-4605-83E6-2291F8122101}" presName="Subtitle" presStyleLbl="revTx" presStyleIdx="4" presStyleCnt="6">
        <dgm:presLayoutVars>
          <dgm:chMax val="0"/>
          <dgm:bulletEnabled/>
        </dgm:presLayoutVars>
      </dgm:prSet>
      <dgm:spPr/>
    </dgm:pt>
    <dgm:pt modelId="{67F37C3F-A4F0-4805-9D75-812E7A5359E5}" type="pres">
      <dgm:prSet presAssocID="{33BE0F92-B5CA-4605-83E6-2291F8122101}" presName="Description" presStyleLbl="revTx" presStyleIdx="5" presStyleCnt="6">
        <dgm:presLayoutVars>
          <dgm:bulletEnabled/>
        </dgm:presLayoutVars>
      </dgm:prSet>
      <dgm:spPr/>
    </dgm:pt>
  </dgm:ptLst>
  <dgm:cxnLst>
    <dgm:cxn modelId="{0FF0B904-065F-4E94-A2B1-A610B8C47B33}" type="presOf" srcId="{2600E92B-8430-4D69-9F14-884D945C0DEB}" destId="{BF56D720-6F05-4058-AEFA-0AF38E9166C2}" srcOrd="0" destOrd="0" presId="urn:microsoft.com/office/officeart/2024/3/layout/verticalVisualTextBlock1"/>
    <dgm:cxn modelId="{31194117-2A03-4A13-9D8F-AE7EECCCC36D}" type="presOf" srcId="{DC1A81FC-8FA8-47DA-ADB6-1C367C454501}" destId="{CCC3912A-2C59-4161-8744-50E7DADB6C7F}" srcOrd="0" destOrd="0" presId="urn:microsoft.com/office/officeart/2024/3/layout/verticalVisualTextBlock1"/>
    <dgm:cxn modelId="{7A787B27-E41D-4695-ADFF-848A7CD53150}" type="presOf" srcId="{A63EA610-0AD8-47F9-9D33-68961E2FAB44}" destId="{914321B4-4FC2-4E88-B9D7-CEEC99028F18}" srcOrd="0" destOrd="0" presId="urn:microsoft.com/office/officeart/2024/3/layout/verticalVisualTextBlock1"/>
    <dgm:cxn modelId="{23F4922B-BF0C-417B-9A91-C9F0FE4E9249}" type="presOf" srcId="{33BE0F92-B5CA-4605-83E6-2291F8122101}" destId="{C65B4732-E523-46F2-85E5-4B791F366C90}" srcOrd="0" destOrd="0" presId="urn:microsoft.com/office/officeart/2024/3/layout/verticalVisualTextBlock1"/>
    <dgm:cxn modelId="{D137A72B-C770-4B85-BA97-7899DD3945B2}" srcId="{DC1A81FC-8FA8-47DA-ADB6-1C367C454501}" destId="{33BE0F92-B5CA-4605-83E6-2291F8122101}" srcOrd="2" destOrd="0" parTransId="{2638F20F-3822-4EC3-A0F1-4FF9E92E3E51}" sibTransId="{FCDFD8B9-AB03-4A69-890A-3D781131E4F9}"/>
    <dgm:cxn modelId="{4992B83C-D044-4096-A69F-9A615AD47103}" srcId="{B9AF85A0-1AC5-4F5E-B3D1-96EFEF1CF001}" destId="{BE6EAE64-816D-49D9-BC47-5DEAF715768C}" srcOrd="0" destOrd="0" parTransId="{3F1329F3-19E7-40DB-AFA6-753C50665230}" sibTransId="{7F00B246-E2CD-4A17-9BD1-6051C06430B6}"/>
    <dgm:cxn modelId="{DE4ED640-F3C5-4FC7-89D9-63E2D68D45C2}" srcId="{DC1A81FC-8FA8-47DA-ADB6-1C367C454501}" destId="{31EEDD72-F552-4A1D-A0C3-1EA91CBD2ECE}" srcOrd="1" destOrd="0" parTransId="{2D40A5F9-0FD5-49E7-8E6A-3ED0C2E9B57B}" sibTransId="{A63EA610-0AD8-47F9-9D33-68961E2FAB44}"/>
    <dgm:cxn modelId="{39139E44-A5DB-48C0-991A-1300CB612D8E}" type="presOf" srcId="{E4B712DC-FD50-4C08-A203-815EE1BD2A56}" destId="{67F37C3F-A4F0-4805-9D75-812E7A5359E5}" srcOrd="0" destOrd="0" presId="urn:microsoft.com/office/officeart/2024/3/layout/verticalVisualTextBlock1"/>
    <dgm:cxn modelId="{117D956C-CA15-4AAC-AADD-E758C70ACB4A}" type="presOf" srcId="{BE6EAE64-816D-49D9-BC47-5DEAF715768C}" destId="{FB351FE2-12B0-485F-A7C3-872D49156AA5}" srcOrd="0" destOrd="0" presId="urn:microsoft.com/office/officeart/2024/3/layout/verticalVisualTextBlock1"/>
    <dgm:cxn modelId="{DC5E8C4D-F80C-4618-8E73-59D3B2BF77A0}" srcId="{31EEDD72-F552-4A1D-A0C3-1EA91CBD2ECE}" destId="{F0A330EA-9270-4087-AA25-591F75DEA5EA}" srcOrd="0" destOrd="0" parTransId="{D66EA08B-4671-448D-B78E-61FFAD92B55F}" sibTransId="{9FB6F00A-1520-4185-BCDE-980575C3A6A9}"/>
    <dgm:cxn modelId="{ED91E04D-B083-4E91-A22F-955B0456C803}" srcId="{33BE0F92-B5CA-4605-83E6-2291F8122101}" destId="{E4B712DC-FD50-4C08-A203-815EE1BD2A56}" srcOrd="0" destOrd="0" parTransId="{3EE53C97-2972-45BB-BB21-58D5B8E0DF1E}" sibTransId="{CC1C0DC1-0E0B-4AE0-A880-6379080B1164}"/>
    <dgm:cxn modelId="{8715FD4F-47C2-4B59-8C1B-A524F3AEA055}" type="presOf" srcId="{B9AF85A0-1AC5-4F5E-B3D1-96EFEF1CF001}" destId="{A3F2A5D4-7C82-4D24-B616-2EDECEE1486B}" srcOrd="0" destOrd="0" presId="urn:microsoft.com/office/officeart/2024/3/layout/verticalVisualTextBlock1"/>
    <dgm:cxn modelId="{91B89DA9-C5C5-481A-9FCD-67C01BC6EF87}" srcId="{DC1A81FC-8FA8-47DA-ADB6-1C367C454501}" destId="{B9AF85A0-1AC5-4F5E-B3D1-96EFEF1CF001}" srcOrd="0" destOrd="0" parTransId="{620F253C-6885-4DD3-A7E9-6002B924BC6C}" sibTransId="{2600E92B-8430-4D69-9F14-884D945C0DEB}"/>
    <dgm:cxn modelId="{5DC836CE-4749-43F1-8BB8-A6D4C4EEE41F}" type="presOf" srcId="{31EEDD72-F552-4A1D-A0C3-1EA91CBD2ECE}" destId="{CAFAEB6C-EE03-46EB-9D25-A95E6D50CCE7}" srcOrd="0" destOrd="0" presId="urn:microsoft.com/office/officeart/2024/3/layout/verticalVisualTextBlock1"/>
    <dgm:cxn modelId="{3F5CB4EF-03C6-4A1E-8351-30C7B55803E1}" type="presOf" srcId="{F0A330EA-9270-4087-AA25-591F75DEA5EA}" destId="{76A69B63-B41B-419E-99D2-1976AF3F651D}" srcOrd="0" destOrd="0" presId="urn:microsoft.com/office/officeart/2024/3/layout/verticalVisualTextBlock1"/>
    <dgm:cxn modelId="{254862E8-1AE4-4BAE-B804-3E56D3ACFE17}" type="presParOf" srcId="{CCC3912A-2C59-4161-8744-50E7DADB6C7F}" destId="{6B9382E3-F362-45E2-AFDD-7AD13C0B198C}" srcOrd="0" destOrd="0" presId="urn:microsoft.com/office/officeart/2024/3/layout/verticalVisualTextBlock1"/>
    <dgm:cxn modelId="{C805B8B7-4AF2-4F57-B3EF-60BA08823D70}" type="presParOf" srcId="{6B9382E3-F362-45E2-AFDD-7AD13C0B198C}" destId="{39EBF001-EC1E-46BE-BFF5-7D9FEE4423F1}" srcOrd="0" destOrd="0" presId="urn:microsoft.com/office/officeart/2024/3/layout/verticalVisualTextBlock1"/>
    <dgm:cxn modelId="{DC677D54-C3B2-47F7-B007-0C3F28BA433B}" type="presParOf" srcId="{6B9382E3-F362-45E2-AFDD-7AD13C0B198C}" destId="{A3F2A5D4-7C82-4D24-B616-2EDECEE1486B}" srcOrd="1" destOrd="0" presId="urn:microsoft.com/office/officeart/2024/3/layout/verticalVisualTextBlock1"/>
    <dgm:cxn modelId="{D4025986-7E6A-4B95-A14F-22DE9C247A5D}" type="presParOf" srcId="{6B9382E3-F362-45E2-AFDD-7AD13C0B198C}" destId="{FB351FE2-12B0-485F-A7C3-872D49156AA5}" srcOrd="2" destOrd="0" presId="urn:microsoft.com/office/officeart/2024/3/layout/verticalVisualTextBlock1"/>
    <dgm:cxn modelId="{2963EE35-7916-4F55-BBBB-9F0ED6E04F1C}" type="presParOf" srcId="{CCC3912A-2C59-4161-8744-50E7DADB6C7F}" destId="{BF56D720-6F05-4058-AEFA-0AF38E9166C2}" srcOrd="1" destOrd="0" presId="urn:microsoft.com/office/officeart/2024/3/layout/verticalVisualTextBlock1"/>
    <dgm:cxn modelId="{F43B0AB7-72FC-4723-A2B5-531013ECFFF2}" type="presParOf" srcId="{CCC3912A-2C59-4161-8744-50E7DADB6C7F}" destId="{54D6E426-8F66-4112-B328-C8DE956242FB}" srcOrd="2" destOrd="0" presId="urn:microsoft.com/office/officeart/2024/3/layout/verticalVisualTextBlock1"/>
    <dgm:cxn modelId="{0F389859-C91A-4743-982A-DDC830553D5E}" type="presParOf" srcId="{54D6E426-8F66-4112-B328-C8DE956242FB}" destId="{7FA66B47-896E-4FDC-9A4B-791834CAB238}" srcOrd="0" destOrd="0" presId="urn:microsoft.com/office/officeart/2024/3/layout/verticalVisualTextBlock1"/>
    <dgm:cxn modelId="{E39124F1-050A-4E44-B903-84B255717BA8}" type="presParOf" srcId="{54D6E426-8F66-4112-B328-C8DE956242FB}" destId="{CAFAEB6C-EE03-46EB-9D25-A95E6D50CCE7}" srcOrd="1" destOrd="0" presId="urn:microsoft.com/office/officeart/2024/3/layout/verticalVisualTextBlock1"/>
    <dgm:cxn modelId="{97403863-69A1-4E7D-85E2-03CEAB0A3232}" type="presParOf" srcId="{54D6E426-8F66-4112-B328-C8DE956242FB}" destId="{76A69B63-B41B-419E-99D2-1976AF3F651D}" srcOrd="2" destOrd="0" presId="urn:microsoft.com/office/officeart/2024/3/layout/verticalVisualTextBlock1"/>
    <dgm:cxn modelId="{50D38D0E-7E05-4C8B-97E4-06D088791E1D}" type="presParOf" srcId="{CCC3912A-2C59-4161-8744-50E7DADB6C7F}" destId="{914321B4-4FC2-4E88-B9D7-CEEC99028F18}" srcOrd="3" destOrd="0" presId="urn:microsoft.com/office/officeart/2024/3/layout/verticalVisualTextBlock1"/>
    <dgm:cxn modelId="{CB22185E-4313-4FF6-8932-0C30302BF319}" type="presParOf" srcId="{CCC3912A-2C59-4161-8744-50E7DADB6C7F}" destId="{4F186120-AB23-4249-BF9D-EB459A3495C3}" srcOrd="4" destOrd="0" presId="urn:microsoft.com/office/officeart/2024/3/layout/verticalVisualTextBlock1"/>
    <dgm:cxn modelId="{2D5965FD-270A-4A9D-A6DC-201E6E279ECB}" type="presParOf" srcId="{4F186120-AB23-4249-BF9D-EB459A3495C3}" destId="{8B146970-1A8A-4C07-A32E-2E8F810CBE53}" srcOrd="0" destOrd="0" presId="urn:microsoft.com/office/officeart/2024/3/layout/verticalVisualTextBlock1"/>
    <dgm:cxn modelId="{3DF29D80-15B0-4B95-BE18-FC9AD9FE730D}" type="presParOf" srcId="{4F186120-AB23-4249-BF9D-EB459A3495C3}" destId="{C65B4732-E523-46F2-85E5-4B791F366C90}" srcOrd="1" destOrd="0" presId="urn:microsoft.com/office/officeart/2024/3/layout/verticalVisualTextBlock1"/>
    <dgm:cxn modelId="{57172C55-A8D2-4C0A-BDC5-97BE04363302}" type="presParOf" srcId="{4F186120-AB23-4249-BF9D-EB459A3495C3}" destId="{67F37C3F-A4F0-4805-9D75-812E7A5359E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B9D97-7E5D-4882-9302-15D193D7110D}">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2998" r="6" b="6"/>
          <a:stretch/>
        </a:blipFill>
        <a:ln>
          <a:noFill/>
        </a:ln>
        <a:effectLst/>
      </dsp:spPr>
      <dsp:style>
        <a:lnRef idx="0">
          <a:scrgbClr r="0" g="0" b="0"/>
        </a:lnRef>
        <a:fillRef idx="3">
          <a:scrgbClr r="0" g="0" b="0"/>
        </a:fillRef>
        <a:effectRef idx="2">
          <a:scrgbClr r="0" g="0" b="0"/>
        </a:effectRef>
        <a:fontRef idx="minor">
          <a:schemeClr val="lt1"/>
        </a:fontRef>
      </dsp:style>
    </dsp:sp>
    <dsp:sp modelId="{0BF4C521-79CF-49F6-BEB0-AF7D904BB296}">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nl-NL" sz="1800" kern="1200"/>
            <a:t>Universele mensenrechten</a:t>
          </a:r>
        </a:p>
      </dsp:txBody>
      <dsp:txXfrm>
        <a:off x="1861599" y="0"/>
        <a:ext cx="5167674" cy="346182"/>
      </dsp:txXfrm>
    </dsp:sp>
    <dsp:sp modelId="{F2CF8B95-7EB3-4648-85C5-08D42AF4C22A}">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nl-NL" sz="1400" kern="1200"/>
            <a:t>Mensenrechten zijn fundamenteel en gelden voor alle mensen, zonder uitzondering. Ze zijn essentieel voor een rechtvaardige samenleving.</a:t>
          </a:r>
        </a:p>
      </dsp:txBody>
      <dsp:txXfrm>
        <a:off x="1861599" y="346182"/>
        <a:ext cx="5167674" cy="1335417"/>
      </dsp:txXfrm>
    </dsp:sp>
    <dsp:sp modelId="{022B07A0-1220-4CEC-BFCF-9C6CA11E5A58}">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3125" r="20123" b="-2"/>
          <a:stretch/>
        </a:blipFill>
        <a:ln>
          <a:noFill/>
        </a:ln>
        <a:effectLst/>
      </dsp:spPr>
      <dsp:style>
        <a:lnRef idx="0">
          <a:scrgbClr r="0" g="0" b="0"/>
        </a:lnRef>
        <a:fillRef idx="3">
          <a:scrgbClr r="0" g="0" b="0"/>
        </a:fillRef>
        <a:effectRef idx="2">
          <a:scrgbClr r="0" g="0" b="0"/>
        </a:effectRef>
        <a:fontRef idx="minor">
          <a:schemeClr val="lt1"/>
        </a:fontRef>
      </dsp:style>
    </dsp:sp>
    <dsp:sp modelId="{D966FF64-0A57-4AE9-98C2-61F5C256DEFD}">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nl-NL" sz="1800" kern="1200"/>
            <a:t>Recht op respect en waardigheid</a:t>
          </a:r>
        </a:p>
      </dsp:txBody>
      <dsp:txXfrm>
        <a:off x="1861599" y="1816127"/>
        <a:ext cx="5167674" cy="346182"/>
      </dsp:txXfrm>
    </dsp:sp>
    <dsp:sp modelId="{41500834-4C67-48F5-AABF-1D709247559D}">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nl-NL" sz="1400" kern="1200"/>
            <a:t>Elke persoon heeft recht op respect en waardigheid, wat een basisprincipe is van mensenrechten. Dit vormt de basis voor een vreedzame samenleving.</a:t>
          </a:r>
        </a:p>
      </dsp:txBody>
      <dsp:txXfrm>
        <a:off x="1861599" y="2162310"/>
        <a:ext cx="5167674" cy="1335417"/>
      </dsp:txXfrm>
    </dsp:sp>
    <dsp:sp modelId="{0C62416B-CFE0-4C3B-B186-1511D36A7B98}">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3275" r="29974" b="-2"/>
          <a:stretch/>
        </a:blipFill>
        <a:ln>
          <a:noFill/>
        </a:ln>
        <a:effectLst/>
      </dsp:spPr>
      <dsp:style>
        <a:lnRef idx="0">
          <a:scrgbClr r="0" g="0" b="0"/>
        </a:lnRef>
        <a:fillRef idx="3">
          <a:scrgbClr r="0" g="0" b="0"/>
        </a:fillRef>
        <a:effectRef idx="2">
          <a:scrgbClr r="0" g="0" b="0"/>
        </a:effectRef>
        <a:fontRef idx="minor">
          <a:schemeClr val="lt1"/>
        </a:fontRef>
      </dsp:style>
    </dsp:sp>
    <dsp:sp modelId="{D9305A12-8D04-4DB8-B766-A9AAE50D8097}">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nl-NL" sz="1800" kern="1200"/>
            <a:t>Schending van mensenrechten</a:t>
          </a:r>
        </a:p>
      </dsp:txBody>
      <dsp:txXfrm>
        <a:off x="1861599" y="3632255"/>
        <a:ext cx="5167674" cy="346182"/>
      </dsp:txXfrm>
    </dsp:sp>
    <dsp:sp modelId="{F0F65D22-1301-4619-98FD-6547FFA262AF}">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nl-NL" sz="1400" kern="1200"/>
            <a:t>Mensenrechten kunnen niet worden geschonden door staten of individuen. Het is van belang dat deze rechten worden beschermd.</a:t>
          </a:r>
        </a:p>
      </dsp:txBody>
      <dsp:txXfrm>
        <a:off x="1861599" y="3978438"/>
        <a:ext cx="5167674" cy="133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67F3F-CD80-42BF-A7DC-C41521275B76}">
      <dsp:nvSpPr>
        <dsp:cNvPr id="0" name=""/>
        <dsp:cNvSpPr/>
      </dsp:nvSpPr>
      <dsp:spPr>
        <a:xfrm>
          <a:off x="0" y="0"/>
          <a:ext cx="1770694" cy="177069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4737" r="28512" b="-2"/>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F1134C5A-96A0-429B-A40B-519DD1415D03}">
      <dsp:nvSpPr>
        <dsp:cNvPr id="0" name=""/>
        <dsp:cNvSpPr/>
      </dsp:nvSpPr>
      <dsp:spPr>
        <a:xfrm>
          <a:off x="1950694" y="0"/>
          <a:ext cx="3334961" cy="322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nl-NL" sz="1800" kern="1200"/>
            <a:t>Recht op Onderwijs</a:t>
          </a:r>
        </a:p>
      </dsp:txBody>
      <dsp:txXfrm>
        <a:off x="1950694" y="0"/>
        <a:ext cx="3334961" cy="322629"/>
      </dsp:txXfrm>
    </dsp:sp>
    <dsp:sp modelId="{7D93F74F-6E8C-44AD-B270-A24FB5A41AB2}">
      <dsp:nvSpPr>
        <dsp:cNvPr id="0" name=""/>
        <dsp:cNvSpPr/>
      </dsp:nvSpPr>
      <dsp:spPr>
        <a:xfrm>
          <a:off x="1950694" y="322629"/>
          <a:ext cx="3334961" cy="1458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nl-NL" sz="1400" kern="1200"/>
            <a:t>Het VN-Kinderrechtenverdrag waarborgt het recht op onderwijs voor alle kinderen, essentieel voor hun ontwikkeling.</a:t>
          </a:r>
        </a:p>
      </dsp:txBody>
      <dsp:txXfrm>
        <a:off x="1950694" y="322629"/>
        <a:ext cx="3334961" cy="1458868"/>
      </dsp:txXfrm>
    </dsp:sp>
    <dsp:sp modelId="{E928DB7B-F83B-4022-8D45-5EA314AD06A3}">
      <dsp:nvSpPr>
        <dsp:cNvPr id="0" name=""/>
        <dsp:cNvSpPr/>
      </dsp:nvSpPr>
      <dsp:spPr>
        <a:xfrm>
          <a:off x="0" y="1924017"/>
          <a:ext cx="1770694" cy="177069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8627" r="14622" b="-2"/>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BE6B0221-E7CE-4370-8326-5934D6D2FCB0}">
      <dsp:nvSpPr>
        <dsp:cNvPr id="0" name=""/>
        <dsp:cNvSpPr/>
      </dsp:nvSpPr>
      <dsp:spPr>
        <a:xfrm>
          <a:off x="1950694" y="1924017"/>
          <a:ext cx="3334961" cy="322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nl-NL" sz="1800" kern="1200"/>
            <a:t>Recht op Gezondheid</a:t>
          </a:r>
        </a:p>
      </dsp:txBody>
      <dsp:txXfrm>
        <a:off x="1950694" y="1924017"/>
        <a:ext cx="3334961" cy="322629"/>
      </dsp:txXfrm>
    </dsp:sp>
    <dsp:sp modelId="{992FB9C3-358C-4330-8C46-D59091EC4838}">
      <dsp:nvSpPr>
        <dsp:cNvPr id="0" name=""/>
        <dsp:cNvSpPr/>
      </dsp:nvSpPr>
      <dsp:spPr>
        <a:xfrm>
          <a:off x="1950694" y="2246646"/>
          <a:ext cx="3334961" cy="1458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nl-NL" sz="1400" kern="1200"/>
            <a:t>Kinderen hebben recht op gezondheidszorg en toegang tot medische ondersteuning voor een betere toekomst.</a:t>
          </a:r>
        </a:p>
      </dsp:txBody>
      <dsp:txXfrm>
        <a:off x="1950694" y="2246646"/>
        <a:ext cx="3334961" cy="1458868"/>
      </dsp:txXfrm>
    </dsp:sp>
    <dsp:sp modelId="{A1A60170-4DFA-4025-9DE0-66D060218306}">
      <dsp:nvSpPr>
        <dsp:cNvPr id="0" name=""/>
        <dsp:cNvSpPr/>
      </dsp:nvSpPr>
      <dsp:spPr>
        <a:xfrm>
          <a:off x="0" y="3848034"/>
          <a:ext cx="1770694" cy="177069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t="8312" r="-2" b="24937"/>
          <a:stretch>
            <a:fillRect t="-25000" b="-25000"/>
          </a:stretch>
        </a:blipFill>
        <a:ln>
          <a:noFill/>
        </a:ln>
        <a:effectLst/>
      </dsp:spPr>
      <dsp:style>
        <a:lnRef idx="0">
          <a:scrgbClr r="0" g="0" b="0"/>
        </a:lnRef>
        <a:fillRef idx="3">
          <a:scrgbClr r="0" g="0" b="0"/>
        </a:fillRef>
        <a:effectRef idx="2">
          <a:scrgbClr r="0" g="0" b="0"/>
        </a:effectRef>
        <a:fontRef idx="minor">
          <a:schemeClr val="lt1"/>
        </a:fontRef>
      </dsp:style>
    </dsp:sp>
    <dsp:sp modelId="{5B0586A9-4C72-4A13-9649-02790ED1AB8E}">
      <dsp:nvSpPr>
        <dsp:cNvPr id="0" name=""/>
        <dsp:cNvSpPr/>
      </dsp:nvSpPr>
      <dsp:spPr>
        <a:xfrm>
          <a:off x="1950694" y="3848034"/>
          <a:ext cx="3334961" cy="322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nl-NL" sz="1800" kern="1200"/>
            <a:t>Bescherming tegen Geweld</a:t>
          </a:r>
        </a:p>
      </dsp:txBody>
      <dsp:txXfrm>
        <a:off x="1950694" y="3848034"/>
        <a:ext cx="3334961" cy="322629"/>
      </dsp:txXfrm>
    </dsp:sp>
    <dsp:sp modelId="{E2573BB7-DFBF-4434-8E9F-792347FA8A74}">
      <dsp:nvSpPr>
        <dsp:cNvPr id="0" name=""/>
        <dsp:cNvSpPr/>
      </dsp:nvSpPr>
      <dsp:spPr>
        <a:xfrm>
          <a:off x="1950694" y="4170663"/>
          <a:ext cx="3334961" cy="1458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nl-NL" sz="1400" kern="1200"/>
            <a:t>Het verdrag beschermt kinderen tegen geweld, misbruik en verwaarlozing, en bevordert hun welzijn.</a:t>
          </a:r>
        </a:p>
      </dsp:txBody>
      <dsp:txXfrm>
        <a:off x="1950694" y="4170663"/>
        <a:ext cx="3334961" cy="1458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BF001-EC1E-46BE-BFF5-7D9FEE4423F1}">
      <dsp:nvSpPr>
        <dsp:cNvPr id="0" name=""/>
        <dsp:cNvSpPr/>
      </dsp:nvSpPr>
      <dsp:spPr>
        <a:xfrm>
          <a:off x="0" y="0"/>
          <a:ext cx="1666487" cy="166648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6087" r="27161" b="-2"/>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A3F2A5D4-7C82-4D24-B616-2EDECEE1486B}">
      <dsp:nvSpPr>
        <dsp:cNvPr id="0" name=""/>
        <dsp:cNvSpPr/>
      </dsp:nvSpPr>
      <dsp:spPr>
        <a:xfrm>
          <a:off x="1846487" y="0"/>
          <a:ext cx="3441561" cy="31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nl-NL" sz="1800" kern="1200"/>
            <a:t>Bewustwording creëren</a:t>
          </a:r>
        </a:p>
      </dsp:txBody>
      <dsp:txXfrm>
        <a:off x="1846487" y="0"/>
        <a:ext cx="3441561" cy="317895"/>
      </dsp:txXfrm>
    </dsp:sp>
    <dsp:sp modelId="{FB351FE2-12B0-485F-A7C3-872D49156AA5}">
      <dsp:nvSpPr>
        <dsp:cNvPr id="0" name=""/>
        <dsp:cNvSpPr/>
      </dsp:nvSpPr>
      <dsp:spPr>
        <a:xfrm>
          <a:off x="1846487" y="317895"/>
          <a:ext cx="3441561" cy="134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nl-NL" sz="1400" kern="1200"/>
            <a:t>Het is essentieel om bewustwording te creëren over institutioneel racisme binnen de samenleving. Dit kan gebeuren door educatieve programma's en campagnes.</a:t>
          </a:r>
        </a:p>
      </dsp:txBody>
      <dsp:txXfrm>
        <a:off x="1846487" y="317895"/>
        <a:ext cx="3441561" cy="1348591"/>
      </dsp:txXfrm>
    </dsp:sp>
    <dsp:sp modelId="{7FA66B47-896E-4FDC-9A4B-791834CAB238}">
      <dsp:nvSpPr>
        <dsp:cNvPr id="0" name=""/>
        <dsp:cNvSpPr/>
      </dsp:nvSpPr>
      <dsp:spPr>
        <a:xfrm>
          <a:off x="0" y="1799806"/>
          <a:ext cx="1666487" cy="166648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2439" r="10809" b="-2"/>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CAFAEB6C-EE03-46EB-9D25-A95E6D50CCE7}">
      <dsp:nvSpPr>
        <dsp:cNvPr id="0" name=""/>
        <dsp:cNvSpPr/>
      </dsp:nvSpPr>
      <dsp:spPr>
        <a:xfrm>
          <a:off x="1846487" y="1799806"/>
          <a:ext cx="3441561" cy="31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nl-NL" sz="1800" kern="1200"/>
            <a:t>Beleidsverandering</a:t>
          </a:r>
        </a:p>
      </dsp:txBody>
      <dsp:txXfrm>
        <a:off x="1846487" y="1799806"/>
        <a:ext cx="3441561" cy="317895"/>
      </dsp:txXfrm>
    </dsp:sp>
    <dsp:sp modelId="{76A69B63-B41B-419E-99D2-1976AF3F651D}">
      <dsp:nvSpPr>
        <dsp:cNvPr id="0" name=""/>
        <dsp:cNvSpPr/>
      </dsp:nvSpPr>
      <dsp:spPr>
        <a:xfrm>
          <a:off x="1846487" y="2117701"/>
          <a:ext cx="3441561" cy="134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nl-NL" sz="1400" kern="1200"/>
            <a:t>Beleidsverandering is cruciaal voor het aanpakken van institutioneel racisme. Dit vereist inspanningen van zowel de overheid als organisaties.</a:t>
          </a:r>
        </a:p>
      </dsp:txBody>
      <dsp:txXfrm>
        <a:off x="1846487" y="2117701"/>
        <a:ext cx="3441561" cy="1348591"/>
      </dsp:txXfrm>
    </dsp:sp>
    <dsp:sp modelId="{8B146970-1A8A-4C07-A32E-2E8F810CBE53}">
      <dsp:nvSpPr>
        <dsp:cNvPr id="0" name=""/>
        <dsp:cNvSpPr/>
      </dsp:nvSpPr>
      <dsp:spPr>
        <a:xfrm>
          <a:off x="0" y="3599612"/>
          <a:ext cx="1666487" cy="166648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4127" r="9122" b="-2"/>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C65B4732-E523-46F2-85E5-4B791F366C90}">
      <dsp:nvSpPr>
        <dsp:cNvPr id="0" name=""/>
        <dsp:cNvSpPr/>
      </dsp:nvSpPr>
      <dsp:spPr>
        <a:xfrm>
          <a:off x="1846487" y="3599612"/>
          <a:ext cx="3441561" cy="31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nl-NL" sz="1800" kern="1200"/>
            <a:t>Actieve deelname</a:t>
          </a:r>
        </a:p>
      </dsp:txBody>
      <dsp:txXfrm>
        <a:off x="1846487" y="3599612"/>
        <a:ext cx="3441561" cy="317895"/>
      </dsp:txXfrm>
    </dsp:sp>
    <dsp:sp modelId="{67F37C3F-A4F0-4805-9D75-812E7A5359E5}">
      <dsp:nvSpPr>
        <dsp:cNvPr id="0" name=""/>
        <dsp:cNvSpPr/>
      </dsp:nvSpPr>
      <dsp:spPr>
        <a:xfrm>
          <a:off x="1846487" y="3917507"/>
          <a:ext cx="3441561" cy="134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nl-NL" sz="1400" kern="1200"/>
            <a:t>Actieve deelname van individuen en instellingen is nodig om daadwerkelijke veranderingen te bewerkstelligen. Dit omvat participatie in trainingen en initiatieven.</a:t>
          </a:r>
        </a:p>
      </dsp:txBody>
      <dsp:txXfrm>
        <a:off x="1846487" y="3917507"/>
        <a:ext cx="3441561" cy="1348591"/>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BF318-E704-484A-9A9B-70BE184F4583}" type="datetimeFigureOut">
              <a:rPr lang="nl-NL" smtClean="0"/>
              <a:t>15-5-2025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46880-2CB3-44AE-8432-C5116C25828B}" type="slidenum">
              <a:rPr lang="nl-NL" smtClean="0"/>
              <a:t>‹nr.›</a:t>
            </a:fld>
            <a:endParaRPr lang="nl-NL"/>
          </a:p>
        </p:txBody>
      </p:sp>
    </p:spTree>
    <p:extLst>
      <p:ext uri="{BB962C8B-B14F-4D97-AF65-F5344CB8AC3E}">
        <p14:creationId xmlns:p14="http://schemas.microsoft.com/office/powerpoint/2010/main" val="2885074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Door AI gegenereerde inhoud is mogelijk onjuist.
---
Mensenrechten zijn de basisrechten die ieder individu toekomen, ongeacht hun achtergrond, geslacht of geloof. In deze presentatie zullen we de verschillende aspecten van mensenrechten onderzoeken, inclusief hun definitie, belang en historische context, evenals specifieke thema's zoals kinderrechten en institutioneel racisme.
</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1</a:t>
            </a:fld>
            <a:endParaRPr lang="nl-NL"/>
          </a:p>
        </p:txBody>
      </p:sp>
    </p:spTree>
    <p:extLst>
      <p:ext uri="{BB962C8B-B14F-4D97-AF65-F5344CB8AC3E}">
        <p14:creationId xmlns:p14="http://schemas.microsoft.com/office/powerpoint/2010/main" val="1623763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Deze sectie richt zich op de kerncomponenten van de UVRM. We bespreken de eerste tien artikelen die de basisrechten en vrijheden vastleggen die elke persoon zou moeten hebben.</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10</a:t>
            </a:fld>
            <a:endParaRPr lang="nl-NL"/>
          </a:p>
        </p:txBody>
      </p:sp>
    </p:spTree>
    <p:extLst>
      <p:ext uri="{BB962C8B-B14F-4D97-AF65-F5344CB8AC3E}">
        <p14:creationId xmlns:p14="http://schemas.microsoft.com/office/powerpoint/2010/main" val="4070791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Artikel 1 van de UVRM stelt dat alle mensen vrij en gelijk in waardigheid en rechten zijn geboren. Dit artikel benadrukt het belang van gelijke behandeling en de basisprincipes van mensenrechten.</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11</a:t>
            </a:fld>
            <a:endParaRPr lang="nl-NL"/>
          </a:p>
        </p:txBody>
      </p:sp>
    </p:spTree>
    <p:extLst>
      <p:ext uri="{BB962C8B-B14F-4D97-AF65-F5344CB8AC3E}">
        <p14:creationId xmlns:p14="http://schemas.microsoft.com/office/powerpoint/2010/main" val="232957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artikelen 2 tot en met 10 van de UVRM beschrijven verschillende basisrechten, waaronder het recht op leven, vrijheid, en veiligheid. Deze rechten vormen de fundamenten waarop andere rechten zijn gebaseerd.</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12</a:t>
            </a:fld>
            <a:endParaRPr lang="nl-NL"/>
          </a:p>
        </p:txBody>
      </p:sp>
    </p:spTree>
    <p:extLst>
      <p:ext uri="{BB962C8B-B14F-4D97-AF65-F5344CB8AC3E}">
        <p14:creationId xmlns:p14="http://schemas.microsoft.com/office/powerpoint/2010/main" val="313104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deze sectie richten we ons op de specifieke rechten van kinderen, die bijzondere bescherming nodig hebben. Het VN-Kinderrechtenverdrag speelt hierbij een cruciale rol.</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13</a:t>
            </a:fld>
            <a:endParaRPr lang="nl-NL"/>
          </a:p>
        </p:txBody>
      </p:sp>
    </p:spTree>
    <p:extLst>
      <p:ext uri="{BB962C8B-B14F-4D97-AF65-F5344CB8AC3E}">
        <p14:creationId xmlns:p14="http://schemas.microsoft.com/office/powerpoint/2010/main" val="3196088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VN-Kinderrechtenverdrag erkent de noodzaak van bescherming van kinderen en garandeert hen rechten zoals recht op onderwijs, gezondheid en bescherming tegen geweld en misbruik.</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14</a:t>
            </a:fld>
            <a:endParaRPr lang="nl-NL"/>
          </a:p>
        </p:txBody>
      </p:sp>
    </p:spTree>
    <p:extLst>
      <p:ext uri="{BB962C8B-B14F-4D97-AF65-F5344CB8AC3E}">
        <p14:creationId xmlns:p14="http://schemas.microsoft.com/office/powerpoint/2010/main" val="671748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Kinderen zijn kwetsbaar en hebben specifieke bescherming nodig tegen misbruik en exploitatie. Het verdrag stelt richtlijnen vast om ervoor te zorgen dat kinderen veilig zijn en in een ondersteunende omgeving kunnen opgroeien.</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15</a:t>
            </a:fld>
            <a:endParaRPr lang="nl-NL"/>
          </a:p>
        </p:txBody>
      </p:sp>
    </p:spTree>
    <p:extLst>
      <p:ext uri="{BB962C8B-B14F-4D97-AF65-F5344CB8AC3E}">
        <p14:creationId xmlns:p14="http://schemas.microsoft.com/office/powerpoint/2010/main" val="2853703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Toegang tot educatie en gezondheidszorg is essentieel voor de ontwikkeling en het welzijn van kinderen. Het VN-Kinderrechtenverdrag verplicht staten om deze rechten te waarborgen.</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16</a:t>
            </a:fld>
            <a:endParaRPr lang="nl-NL"/>
          </a:p>
        </p:txBody>
      </p:sp>
    </p:spTree>
    <p:extLst>
      <p:ext uri="{BB962C8B-B14F-4D97-AF65-F5344CB8AC3E}">
        <p14:creationId xmlns:p14="http://schemas.microsoft.com/office/powerpoint/2010/main" val="2480471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Institutioneel racisme verwijst naar de ongelijke behandeling van mensen op basis van ras binnen systemen en instellingen. Voorbeelden zijn raciale profilering en ongelijkheid in toegang tot onderwijs en gezondheidszorg.</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17</a:t>
            </a:fld>
            <a:endParaRPr lang="nl-NL"/>
          </a:p>
        </p:txBody>
      </p:sp>
    </p:spTree>
    <p:extLst>
      <p:ext uri="{BB962C8B-B14F-4D97-AF65-F5344CB8AC3E}">
        <p14:creationId xmlns:p14="http://schemas.microsoft.com/office/powerpoint/2010/main" val="2981161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gevolgen van institutioneel racisme zijn verstrekkend. Het creëert ongelijkheid en onrechtvaardigheid, wat leidt tot sociale spanningen en een vermindering van de algehele sociale cohesie.</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18</a:t>
            </a:fld>
            <a:endParaRPr lang="nl-NL"/>
          </a:p>
        </p:txBody>
      </p:sp>
    </p:spTree>
    <p:extLst>
      <p:ext uri="{BB962C8B-B14F-4D97-AF65-F5344CB8AC3E}">
        <p14:creationId xmlns:p14="http://schemas.microsoft.com/office/powerpoint/2010/main" val="4247213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bestrijden van institutioneel racisme vereist bewustwording, beleidsverandering en actieve inspanningen van zowel individuen als instellingen. Oplossingen kunnen onder meer diversiteits- en inclusietraining en hervormingen in het rechtssysteem omvatten.</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19</a:t>
            </a:fld>
            <a:endParaRPr lang="nl-NL"/>
          </a:p>
        </p:txBody>
      </p:sp>
    </p:spTree>
    <p:extLst>
      <p:ext uri="{BB962C8B-B14F-4D97-AF65-F5344CB8AC3E}">
        <p14:creationId xmlns:p14="http://schemas.microsoft.com/office/powerpoint/2010/main" val="924293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Mensenrechten zijn fundamentele rechten die toekomen aan alle mensen, ongeacht nationaliteit, geslacht, etniciteit of religie. Ze omvatten rechten zoals het recht op leven, vrijheid van meningsuiting en het recht op een eerlijke rechtsgang.</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2</a:t>
            </a:fld>
            <a:endParaRPr lang="nl-NL"/>
          </a:p>
        </p:txBody>
      </p:sp>
    </p:spTree>
    <p:extLst>
      <p:ext uri="{BB962C8B-B14F-4D97-AF65-F5344CB8AC3E}">
        <p14:creationId xmlns:p14="http://schemas.microsoft.com/office/powerpoint/2010/main" val="3072512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20</a:t>
            </a:fld>
            <a:endParaRPr lang="nl-NL"/>
          </a:p>
        </p:txBody>
      </p:sp>
    </p:spTree>
    <p:extLst>
      <p:ext uri="{BB962C8B-B14F-4D97-AF65-F5344CB8AC3E}">
        <p14:creationId xmlns:p14="http://schemas.microsoft.com/office/powerpoint/2010/main" val="3349406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deze afsluitende sectie vatten we de belangrijkste punten van de presentatie samen, bieden we ruimte voor vragen en discussie, en danken we het publiek voor hun aandacht en betrokkenheid.</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21</a:t>
            </a:fld>
            <a:endParaRPr lang="nl-NL"/>
          </a:p>
        </p:txBody>
      </p:sp>
    </p:spTree>
    <p:extLst>
      <p:ext uri="{BB962C8B-B14F-4D97-AF65-F5344CB8AC3E}">
        <p14:creationId xmlns:p14="http://schemas.microsoft.com/office/powerpoint/2010/main" val="170959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Mensenrechten zijn essentieel voor het bevorderen van vrede, rechtvaardigheid en sociale stabiliteit. Ze beschermen individuen tegen misbruik en discriminatie en zijn cruciaal voor de ontwikkeling van democratische samenlevingen.</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3</a:t>
            </a:fld>
            <a:endParaRPr lang="nl-NL"/>
          </a:p>
        </p:txBody>
      </p:sp>
    </p:spTree>
    <p:extLst>
      <p:ext uri="{BB962C8B-B14F-4D97-AF65-F5344CB8AC3E}">
        <p14:creationId xmlns:p14="http://schemas.microsoft.com/office/powerpoint/2010/main" val="10016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oorsprong van mensenrechten gaat terug tot oude beschavingen, maar de moderne opvatting begon met de Verlichting. Belangrijke documenten zoals de Amerikaanse Onafhankelijkheidsverklaring en de Franse Verklaring van de Rechten van de Mens hebben bijgedragen aan de ontwikkeling van mensenrechten als een wereldwijd principe.</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4</a:t>
            </a:fld>
            <a:endParaRPr lang="nl-NL"/>
          </a:p>
        </p:txBody>
      </p:sp>
    </p:spTree>
    <p:extLst>
      <p:ext uri="{BB962C8B-B14F-4D97-AF65-F5344CB8AC3E}">
        <p14:creationId xmlns:p14="http://schemas.microsoft.com/office/powerpoint/2010/main" val="231547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Deze sectie biedt inzicht in wat mensenrechten precies zijn en de redenen om deze op te stellen. We bespreken de universele aard van rechten en het belang van bescherming van de menselijke waardigheid.</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5</a:t>
            </a:fld>
            <a:endParaRPr lang="nl-NL"/>
          </a:p>
        </p:txBody>
      </p:sp>
    </p:spTree>
    <p:extLst>
      <p:ext uri="{BB962C8B-B14F-4D97-AF65-F5344CB8AC3E}">
        <p14:creationId xmlns:p14="http://schemas.microsoft.com/office/powerpoint/2010/main" val="407064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Mensenrechten zijn universeel en gelden voor iedereen, ongeacht hun achtergrond. Dit betekent dat ze niet kunnen worden afgenomen of geschonden door staten of individuen. Het idee is dat elke persoon recht heeft op een basisniveau van respect en waardigheid.</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6</a:t>
            </a:fld>
            <a:endParaRPr lang="nl-NL"/>
          </a:p>
        </p:txBody>
      </p:sp>
    </p:spTree>
    <p:extLst>
      <p:ext uri="{BB962C8B-B14F-4D97-AF65-F5344CB8AC3E}">
        <p14:creationId xmlns:p14="http://schemas.microsoft.com/office/powerpoint/2010/main" val="337433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belangrijkste doel van mensenrechten is het beschermen van de menselijke waardigheid. Dit houdt in dat iedereen recht heeft op een leven vrij van geweld, armoede en onderdrukking. Mensenrechten dienen als een waarborg voor individuen tegen onrecht.</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7</a:t>
            </a:fld>
            <a:endParaRPr lang="nl-NL"/>
          </a:p>
        </p:txBody>
      </p:sp>
    </p:spTree>
    <p:extLst>
      <p:ext uri="{BB962C8B-B14F-4D97-AF65-F5344CB8AC3E}">
        <p14:creationId xmlns:p14="http://schemas.microsoft.com/office/powerpoint/2010/main" val="210244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Mensenrechten zijn ontworpen om misbruik en onrecht te voorkomen, zowel door staten als door individuen. Ze zijn een mechanisme om verantwoording af te leggen en te zorgen voor gerechtigheid voor slachtoffers van schendingen.</a:t>
            </a:r>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8</a:t>
            </a:fld>
            <a:endParaRPr lang="nl-NL"/>
          </a:p>
        </p:txBody>
      </p:sp>
    </p:spTree>
    <p:extLst>
      <p:ext uri="{BB962C8B-B14F-4D97-AF65-F5344CB8AC3E}">
        <p14:creationId xmlns:p14="http://schemas.microsoft.com/office/powerpoint/2010/main" val="55359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89A4252-DC4E-487D-9130-B80CB1DC35B9}" type="slidenum">
              <a:rPr lang="nl-NL" smtClean="0"/>
              <a:t>9</a:t>
            </a:fld>
            <a:endParaRPr lang="nl-NL"/>
          </a:p>
        </p:txBody>
      </p:sp>
    </p:spTree>
    <p:extLst>
      <p:ext uri="{BB962C8B-B14F-4D97-AF65-F5344CB8AC3E}">
        <p14:creationId xmlns:p14="http://schemas.microsoft.com/office/powerpoint/2010/main" val="58717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5/15/2025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192430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5/15/2025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05066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5/15/2025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49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5/15/2025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62867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5/15/2025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90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5/15/2025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47683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5/15/2025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126112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5/15/2025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57406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5/15/2025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116981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5/15/2025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35780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5/15/2025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20749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5/15/2025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‹nr.›</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154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Afbeelding 3" descr="De achtergrond is schoolbord">
            <a:extLst>
              <a:ext uri="{FF2B5EF4-FFF2-40B4-BE49-F238E27FC236}">
                <a16:creationId xmlns:a16="http://schemas.microsoft.com/office/drawing/2014/main" id="{BA984B82-A30E-42C2-8BA1-578D8C0E6AAA}"/>
              </a:ext>
            </a:extLst>
          </p:cNvPr>
          <p:cNvPicPr>
            <a:picLocks noChangeAspect="1"/>
          </p:cNvPicPr>
          <p:nvPr/>
        </p:nvPicPr>
        <p:blipFill>
          <a:blip r:embed="rId3"/>
          <a:srcRect l="9091" t="23391"/>
          <a:stretch>
            <a:fillRect/>
          </a:stretch>
        </p:blipFill>
        <p:spPr>
          <a:xfrm>
            <a:off x="1" y="10"/>
            <a:ext cx="12192000" cy="6857990"/>
          </a:xfrm>
          <a:prstGeom prst="rect">
            <a:avLst/>
          </a:prstGeom>
        </p:spPr>
      </p:pic>
      <p:sp>
        <p:nvSpPr>
          <p:cNvPr id="11" name="Rectangle 10">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600" y="1066800"/>
            <a:ext cx="4681728" cy="4724400"/>
          </a:xfrm>
          <a:prstGeom prst="rect">
            <a:avLst/>
          </a:prstGeom>
          <a:solidFill>
            <a:schemeClr val="bg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el 1">
            <a:extLst>
              <a:ext uri="{FF2B5EF4-FFF2-40B4-BE49-F238E27FC236}">
                <a16:creationId xmlns:a16="http://schemas.microsoft.com/office/drawing/2014/main" id="{FEF5AA68-15C6-1E40-7CA1-A9430F5067E0}"/>
              </a:ext>
            </a:extLst>
          </p:cNvPr>
          <p:cNvSpPr>
            <a:spLocks noGrp="1"/>
          </p:cNvSpPr>
          <p:nvPr>
            <p:ph type="ctrTitle"/>
          </p:nvPr>
        </p:nvSpPr>
        <p:spPr>
          <a:xfrm>
            <a:off x="7769722" y="1562101"/>
            <a:ext cx="3884568" cy="2738530"/>
          </a:xfrm>
        </p:spPr>
        <p:txBody>
          <a:bodyPr anchor="t">
            <a:normAutofit/>
          </a:bodyPr>
          <a:lstStyle/>
          <a:p>
            <a:pPr>
              <a:lnSpc>
                <a:spcPct val="90000"/>
              </a:lnSpc>
            </a:pPr>
            <a:r>
              <a:rPr lang="nl-NL" sz="4100" dirty="0"/>
              <a:t>Een  kijk op Mensenrechten</a:t>
            </a:r>
          </a:p>
        </p:txBody>
      </p:sp>
      <p:sp>
        <p:nvSpPr>
          <p:cNvPr id="3" name="Ondertitel 2">
            <a:extLst>
              <a:ext uri="{FF2B5EF4-FFF2-40B4-BE49-F238E27FC236}">
                <a16:creationId xmlns:a16="http://schemas.microsoft.com/office/drawing/2014/main" id="{FD2F9642-EC4A-D341-396D-D829560D4C25}"/>
              </a:ext>
            </a:extLst>
          </p:cNvPr>
          <p:cNvSpPr>
            <a:spLocks noGrp="1"/>
          </p:cNvSpPr>
          <p:nvPr>
            <p:ph type="subTitle" idx="1"/>
          </p:nvPr>
        </p:nvSpPr>
        <p:spPr>
          <a:xfrm>
            <a:off x="7769722" y="4321622"/>
            <a:ext cx="3813048" cy="941832"/>
          </a:xfrm>
        </p:spPr>
        <p:txBody>
          <a:bodyPr>
            <a:normAutofit/>
          </a:bodyPr>
          <a:lstStyle/>
          <a:p>
            <a:pPr>
              <a:lnSpc>
                <a:spcPct val="120000"/>
              </a:lnSpc>
            </a:pPr>
            <a:r>
              <a:rPr lang="nl-NL" sz="1600"/>
              <a:t>Essentiële rechten voor iedereen, overal ter wereld</a:t>
            </a:r>
          </a:p>
        </p:txBody>
      </p:sp>
      <p:cxnSp>
        <p:nvCxnSpPr>
          <p:cNvPr id="13" name="Straight Connector 12">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619035" y="3435440"/>
            <a:ext cx="0" cy="469087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6278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2" descr="Man die op muziekblad schrijft">
            <a:extLst>
              <a:ext uri="{FF2B5EF4-FFF2-40B4-BE49-F238E27FC236}">
                <a16:creationId xmlns:a16="http://schemas.microsoft.com/office/drawing/2014/main" id="{01CDF4E4-E5B3-5F78-812A-0F4C2CC64849}"/>
              </a:ext>
            </a:extLst>
          </p:cNvPr>
          <p:cNvPicPr>
            <a:picLocks noChangeAspect="1"/>
          </p:cNvPicPr>
          <p:nvPr/>
        </p:nvPicPr>
        <p:blipFill>
          <a:blip r:embed="rId3"/>
          <a:srcRect t="11770" b="3961"/>
          <a:stretch>
            <a:fillRect/>
          </a:stretch>
        </p:blipFill>
        <p:spPr>
          <a:xfrm>
            <a:off x="20" y="10"/>
            <a:ext cx="12191979" cy="6857989"/>
          </a:xfrm>
          <a:prstGeom prst="rect">
            <a:avLst/>
          </a:prstGeom>
        </p:spPr>
      </p:pic>
      <p:sp>
        <p:nvSpPr>
          <p:cNvPr id="33" name="Rectangle 32">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110499-20FA-9D05-F1F0-F87D0BF2FD3E}"/>
              </a:ext>
            </a:extLst>
          </p:cNvPr>
          <p:cNvSpPr>
            <a:spLocks noGrp="1"/>
          </p:cNvSpPr>
          <p:nvPr>
            <p:ph type="ctrTitle"/>
          </p:nvPr>
        </p:nvSpPr>
        <p:spPr>
          <a:xfrm>
            <a:off x="640080" y="914400"/>
            <a:ext cx="4892948" cy="3427867"/>
          </a:xfrm>
        </p:spPr>
        <p:txBody>
          <a:bodyPr anchor="t">
            <a:normAutofit/>
          </a:bodyPr>
          <a:lstStyle/>
          <a:p>
            <a:pPr>
              <a:lnSpc>
                <a:spcPct val="90000"/>
              </a:lnSpc>
            </a:pPr>
            <a:r>
              <a:rPr lang="nl-NL" sz="3800">
                <a:solidFill>
                  <a:srgbClr val="FFFFFF"/>
                </a:solidFill>
              </a:rPr>
              <a:t>De eerste 10 artikelen van de Universele Verklaring van de Rechten van de Mens (UVRM)</a:t>
            </a:r>
          </a:p>
        </p:txBody>
      </p:sp>
      <p:cxnSp>
        <p:nvCxnSpPr>
          <p:cNvPr id="35" name="Straight Connector 3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20754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F8FD76-4522-7052-46B3-44C724ACD85E}"/>
              </a:ext>
            </a:extLst>
          </p:cNvPr>
          <p:cNvSpPr>
            <a:spLocks noGrp="1"/>
          </p:cNvSpPr>
          <p:nvPr>
            <p:ph type="title"/>
          </p:nvPr>
        </p:nvSpPr>
        <p:spPr>
          <a:xfrm>
            <a:off x="5496821" y="1371600"/>
            <a:ext cx="6034187" cy="1097280"/>
          </a:xfrm>
        </p:spPr>
        <p:txBody>
          <a:bodyPr vert="horz" lIns="91440" tIns="45720" rIns="91440" bIns="45720" rtlCol="0" anchor="t">
            <a:normAutofit/>
          </a:bodyPr>
          <a:lstStyle/>
          <a:p>
            <a:pPr>
              <a:lnSpc>
                <a:spcPct val="90000"/>
              </a:lnSpc>
            </a:pPr>
            <a:r>
              <a:rPr lang="en-US" sz="3400"/>
              <a:t>Artikel 1: Vrijheid en gelijkheid</a:t>
            </a:r>
          </a:p>
        </p:txBody>
      </p:sp>
      <p:pic>
        <p:nvPicPr>
          <p:cNvPr id="5" name="Tijdelijke aanduiding voor inhoud 4" descr="Een menigte van kleurrijke diverse document mensen die in unisono juichen. Vergelijkbare menigte foto's:">
            <a:extLst>
              <a:ext uri="{FF2B5EF4-FFF2-40B4-BE49-F238E27FC236}">
                <a16:creationId xmlns:a16="http://schemas.microsoft.com/office/drawing/2014/main" id="{B0381C08-BEE2-4180-86EA-E39195CE9DDD}"/>
              </a:ext>
            </a:extLst>
          </p:cNvPr>
          <p:cNvPicPr>
            <a:picLocks noGrp="1" noChangeAspect="1"/>
          </p:cNvPicPr>
          <p:nvPr>
            <p:ph sz="half" idx="1"/>
          </p:nvPr>
        </p:nvPicPr>
        <p:blipFill>
          <a:blip r:embed="rId3"/>
          <a:srcRect l="22869" r="34808" b="2"/>
          <a:stretch>
            <a:fillRect/>
          </a:stretch>
        </p:blipFill>
        <p:spPr>
          <a:xfrm>
            <a:off x="20" y="10"/>
            <a:ext cx="4857871" cy="6857990"/>
          </a:xfrm>
          <a:prstGeom prst="rect">
            <a:avLst/>
          </a:prstGeom>
        </p:spPr>
      </p:pic>
      <p:cxnSp>
        <p:nvCxnSpPr>
          <p:cNvPr id="23" name="Straight Connector 22">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9F70EB90-62A8-6AE1-5F3E-301F2F71076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96821" y="2633236"/>
            <a:ext cx="6034187" cy="3664687"/>
          </a:xfrm>
        </p:spPr>
        <p:txBody>
          <a:bodyPr>
            <a:normAutofit/>
          </a:bodyPr>
          <a:lstStyle/>
          <a:p>
            <a:pPr marL="0" indent="0">
              <a:spcBef>
                <a:spcPts val="2500"/>
              </a:spcBef>
              <a:buNone/>
            </a:pPr>
            <a:r>
              <a:rPr lang="nl-NL" sz="1400" b="1"/>
              <a:t>Fundamentele rechten</a:t>
            </a:r>
          </a:p>
          <a:p>
            <a:pPr marL="0" lvl="1" indent="0">
              <a:buNone/>
            </a:pPr>
            <a:r>
              <a:rPr lang="nl-NL" sz="1400"/>
              <a:t>Artikel 1 benadrukt dat ieder individu recht heeft op vrijheid en gelijkheid, ongeacht achtergrond.</a:t>
            </a:r>
          </a:p>
          <a:p>
            <a:pPr marL="0" indent="0">
              <a:spcBef>
                <a:spcPts val="2500"/>
              </a:spcBef>
              <a:buNone/>
            </a:pPr>
            <a:r>
              <a:rPr lang="nl-NL" sz="1400" b="1"/>
              <a:t>Gelijke behandeling</a:t>
            </a:r>
          </a:p>
          <a:p>
            <a:pPr marL="0" lvl="1" indent="0">
              <a:buNone/>
            </a:pPr>
            <a:r>
              <a:rPr lang="nl-NL" sz="1400"/>
              <a:t>Het artikel benadrukt het belang van gelijke behandeling voor iedereen in de maatschappij.</a:t>
            </a:r>
          </a:p>
          <a:p>
            <a:pPr marL="0" indent="0">
              <a:spcBef>
                <a:spcPts val="2500"/>
              </a:spcBef>
              <a:buNone/>
            </a:pPr>
            <a:r>
              <a:rPr lang="nl-NL" sz="1400" b="1"/>
              <a:t>Waardigheid van elk individu</a:t>
            </a:r>
          </a:p>
          <a:p>
            <a:pPr marL="0" lvl="1" indent="0">
              <a:buNone/>
            </a:pPr>
            <a:r>
              <a:rPr lang="nl-NL" sz="1400"/>
              <a:t>Iedere persoon is geboren met inherente waardigheid, wat centraal staat in de mensenrechten.</a:t>
            </a:r>
          </a:p>
        </p:txBody>
      </p:sp>
    </p:spTree>
    <p:extLst>
      <p:ext uri="{BB962C8B-B14F-4D97-AF65-F5344CB8AC3E}">
        <p14:creationId xmlns:p14="http://schemas.microsoft.com/office/powerpoint/2010/main" val="2920579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Tijdelijke aanduiding voor inhoud 4" descr="Blauwachtige duimen omhoog met oude kabel">
            <a:extLst>
              <a:ext uri="{FF2B5EF4-FFF2-40B4-BE49-F238E27FC236}">
                <a16:creationId xmlns:a16="http://schemas.microsoft.com/office/drawing/2014/main" id="{0BDEEE40-C860-4BE0-96A7-8E46BC901F95}"/>
              </a:ext>
            </a:extLst>
          </p:cNvPr>
          <p:cNvPicPr>
            <a:picLocks noGrp="1" noChangeAspect="1"/>
          </p:cNvPicPr>
          <p:nvPr>
            <p:ph sz="half" idx="1"/>
          </p:nvPr>
        </p:nvPicPr>
        <p:blipFill>
          <a:blip r:embed="rId3">
            <a:alphaModFix/>
          </a:blip>
          <a:srcRect l="16384" r="28377"/>
          <a:stretch>
            <a:fillRect/>
          </a:stretch>
        </p:blipFill>
        <p:spPr>
          <a:xfrm>
            <a:off x="-4704" y="10"/>
            <a:ext cx="5696712" cy="6857990"/>
          </a:xfrm>
          <a:prstGeom prst="rect">
            <a:avLst/>
          </a:prstGeom>
        </p:spPr>
      </p:pic>
      <p:sp>
        <p:nvSpPr>
          <p:cNvPr id="23" name="Rectangle 22">
            <a:extLst>
              <a:ext uri="{FF2B5EF4-FFF2-40B4-BE49-F238E27FC236}">
                <a16:creationId xmlns:a16="http://schemas.microsoft.com/office/drawing/2014/main" id="{F7017262-EEEC-4F5E-917D-A55E68A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375" y="-480370"/>
            <a:ext cx="4735963" cy="5696712"/>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el 1">
            <a:extLst>
              <a:ext uri="{FF2B5EF4-FFF2-40B4-BE49-F238E27FC236}">
                <a16:creationId xmlns:a16="http://schemas.microsoft.com/office/drawing/2014/main" id="{99B0CB1E-06C4-450B-5B39-187F5231DF99}"/>
              </a:ext>
            </a:extLst>
          </p:cNvPr>
          <p:cNvSpPr>
            <a:spLocks noGrp="1"/>
          </p:cNvSpPr>
          <p:nvPr>
            <p:ph type="title"/>
          </p:nvPr>
        </p:nvSpPr>
        <p:spPr>
          <a:xfrm>
            <a:off x="642519" y="1371601"/>
            <a:ext cx="4023360" cy="2671482"/>
          </a:xfrm>
        </p:spPr>
        <p:txBody>
          <a:bodyPr vert="horz" lIns="91440" tIns="45720" rIns="91440" bIns="45720" rtlCol="0" anchor="t">
            <a:normAutofit/>
          </a:bodyPr>
          <a:lstStyle/>
          <a:p>
            <a:pPr>
              <a:lnSpc>
                <a:spcPct val="90000"/>
              </a:lnSpc>
            </a:pPr>
            <a:r>
              <a:rPr lang="en-US" sz="3700">
                <a:solidFill>
                  <a:srgbClr val="FFFFFF"/>
                </a:solidFill>
              </a:rPr>
              <a:t>Artikel 2-10: Basisrechten zoals recht op leven, vrijheid, en veiligheid</a:t>
            </a:r>
          </a:p>
        </p:txBody>
      </p:sp>
      <p:cxnSp>
        <p:nvCxnSpPr>
          <p:cNvPr id="25" name="Straight Connector 24">
            <a:extLst>
              <a:ext uri="{FF2B5EF4-FFF2-40B4-BE49-F238E27FC236}">
                <a16:creationId xmlns:a16="http://schemas.microsoft.com/office/drawing/2014/main" id="{9A3EDAAA-869E-4AA2-A7CE-BF2C02596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718"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747EC9C6-A440-FB0B-4C25-AE720700FB5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42960" y="1031002"/>
            <a:ext cx="5288049" cy="5266922"/>
          </a:xfrm>
        </p:spPr>
        <p:txBody>
          <a:bodyPr>
            <a:normAutofit/>
          </a:bodyPr>
          <a:lstStyle/>
          <a:p>
            <a:pPr marL="0" indent="0">
              <a:spcBef>
                <a:spcPts val="2500"/>
              </a:spcBef>
              <a:buNone/>
            </a:pPr>
            <a:r>
              <a:rPr lang="nl-NL" sz="1400" b="1"/>
              <a:t>Recht op leven</a:t>
            </a:r>
          </a:p>
          <a:p>
            <a:pPr marL="0" lvl="1" indent="0">
              <a:buNone/>
            </a:pPr>
            <a:r>
              <a:rPr lang="nl-NL" sz="1400"/>
              <a:t>Het recht op leven is een fundamenteel recht dat essentieel is voor het bestaan van alle andere rechten.</a:t>
            </a:r>
          </a:p>
          <a:p>
            <a:pPr marL="0" indent="0">
              <a:spcBef>
                <a:spcPts val="2500"/>
              </a:spcBef>
              <a:buNone/>
            </a:pPr>
            <a:r>
              <a:rPr lang="nl-NL" sz="1400" b="1"/>
              <a:t>Recht op vrijheid</a:t>
            </a:r>
          </a:p>
          <a:p>
            <a:pPr marL="0" lvl="1" indent="0">
              <a:buNone/>
            </a:pPr>
            <a:r>
              <a:rPr lang="nl-NL" sz="1400"/>
              <a:t>Vrijheid is een essentieel recht dat individuen in staat stelt om hun eigen keuzes te maken en onafhankelijk te leven.</a:t>
            </a:r>
          </a:p>
          <a:p>
            <a:pPr marL="0" indent="0">
              <a:spcBef>
                <a:spcPts val="2500"/>
              </a:spcBef>
              <a:buNone/>
            </a:pPr>
            <a:r>
              <a:rPr lang="nl-NL" sz="1400" b="1"/>
              <a:t>Recht op veiligheid</a:t>
            </a:r>
          </a:p>
          <a:p>
            <a:pPr marL="0" lvl="1" indent="0">
              <a:buNone/>
            </a:pPr>
            <a:r>
              <a:rPr lang="nl-NL" sz="1400"/>
              <a:t>Het recht op veiligheid beschermt individuen tegen geweld en bedreigingen, essentieel voor een vreedzaam leven.</a:t>
            </a:r>
          </a:p>
        </p:txBody>
      </p:sp>
    </p:spTree>
    <p:extLst>
      <p:ext uri="{BB962C8B-B14F-4D97-AF65-F5344CB8AC3E}">
        <p14:creationId xmlns:p14="http://schemas.microsoft.com/office/powerpoint/2010/main" val="792509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el 1">
            <a:extLst>
              <a:ext uri="{FF2B5EF4-FFF2-40B4-BE49-F238E27FC236}">
                <a16:creationId xmlns:a16="http://schemas.microsoft.com/office/drawing/2014/main" id="{5EBF8E35-3EF0-6F1A-D23A-109E1B6F5CC9}"/>
              </a:ext>
            </a:extLst>
          </p:cNvPr>
          <p:cNvSpPr>
            <a:spLocks noGrp="1"/>
          </p:cNvSpPr>
          <p:nvPr>
            <p:ph type="ctrTitle"/>
          </p:nvPr>
        </p:nvSpPr>
        <p:spPr>
          <a:xfrm>
            <a:off x="559219" y="1115844"/>
            <a:ext cx="7680960" cy="4631911"/>
          </a:xfrm>
        </p:spPr>
        <p:txBody>
          <a:bodyPr anchor="b">
            <a:normAutofit/>
          </a:bodyPr>
          <a:lstStyle/>
          <a:p>
            <a:r>
              <a:rPr lang="nl-NL" sz="6500"/>
              <a:t>Kinderrechten</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707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1" name="Rectangle 15">
            <a:extLst>
              <a:ext uri="{FF2B5EF4-FFF2-40B4-BE49-F238E27FC236}">
                <a16:creationId xmlns:a16="http://schemas.microsoft.com/office/drawing/2014/main" id="{18EE42F0-2470-417A-8666-6E3266FE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9671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el 1">
            <a:extLst>
              <a:ext uri="{FF2B5EF4-FFF2-40B4-BE49-F238E27FC236}">
                <a16:creationId xmlns:a16="http://schemas.microsoft.com/office/drawing/2014/main" id="{1823064E-CBED-701B-0DC0-F5E95BD1330B}"/>
              </a:ext>
            </a:extLst>
          </p:cNvPr>
          <p:cNvSpPr>
            <a:spLocks noGrp="1"/>
          </p:cNvSpPr>
          <p:nvPr>
            <p:ph type="title"/>
          </p:nvPr>
        </p:nvSpPr>
        <p:spPr>
          <a:xfrm>
            <a:off x="642520" y="1583827"/>
            <a:ext cx="4023360" cy="4111315"/>
          </a:xfrm>
        </p:spPr>
        <p:txBody>
          <a:bodyPr anchor="b">
            <a:normAutofit/>
          </a:bodyPr>
          <a:lstStyle/>
          <a:p>
            <a:r>
              <a:rPr lang="nl-NL" sz="3100">
                <a:solidFill>
                  <a:srgbClr val="FFFFFF"/>
                </a:solidFill>
              </a:rPr>
              <a:t>De rechten van het kind volgens het VN-Kinderrechtenverdrag</a:t>
            </a:r>
          </a:p>
        </p:txBody>
      </p:sp>
      <p:cxnSp>
        <p:nvCxnSpPr>
          <p:cNvPr id="22" name="Straight Connector 17">
            <a:extLst>
              <a:ext uri="{FF2B5EF4-FFF2-40B4-BE49-F238E27FC236}">
                <a16:creationId xmlns:a16="http://schemas.microsoft.com/office/drawing/2014/main" id="{B90DD1AA-9FC9-0AF2-B563-CA13C179FB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720" y="604092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4" name="Tijdelijke aanduiding voor inhoud 4">
            <a:extLst>
              <a:ext uri="{FF2B5EF4-FFF2-40B4-BE49-F238E27FC236}">
                <a16:creationId xmlns:a16="http://schemas.microsoft.com/office/drawing/2014/main" id="{EC5DF2EE-CF7B-4E61-A308-A95109D38A69}"/>
              </a:ext>
            </a:extLst>
          </p:cNvPr>
          <p:cNvGraphicFramePr>
            <a:graphicFrameLocks noGrp="1"/>
          </p:cNvGraphicFramePr>
          <p:nvPr>
            <p:ph idx="1"/>
            <p:extLst>
              <p:ext uri="{D42A27DB-BD31-4B8C-83A1-F6EECF244321}">
                <p14:modId xmlns:p14="http://schemas.microsoft.com/office/powerpoint/2010/main" val="145951475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245353" y="667512"/>
          <a:ext cx="5285656" cy="5630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92643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Tijdelijke aanduiding voor inhoud 4" descr="Jonge geitjes die met gelukkige familie, huis en kat trekken">
            <a:extLst>
              <a:ext uri="{FF2B5EF4-FFF2-40B4-BE49-F238E27FC236}">
                <a16:creationId xmlns:a16="http://schemas.microsoft.com/office/drawing/2014/main" id="{793F40C9-0270-43D1-B1D0-3D7BCDA86B99}"/>
              </a:ext>
            </a:extLst>
          </p:cNvPr>
          <p:cNvPicPr>
            <a:picLocks noGrp="1" noChangeAspect="1"/>
          </p:cNvPicPr>
          <p:nvPr>
            <p:ph sz="half" idx="1"/>
          </p:nvPr>
        </p:nvPicPr>
        <p:blipFill>
          <a:blip r:embed="rId3">
            <a:alphaModFix/>
          </a:blip>
          <a:srcRect l="6954" r="39883"/>
          <a:stretch>
            <a:fillRect/>
          </a:stretch>
        </p:blipFill>
        <p:spPr>
          <a:xfrm>
            <a:off x="-4704" y="10"/>
            <a:ext cx="5696712" cy="6857990"/>
          </a:xfrm>
          <a:prstGeom prst="rect">
            <a:avLst/>
          </a:prstGeom>
        </p:spPr>
      </p:pic>
      <p:sp>
        <p:nvSpPr>
          <p:cNvPr id="23" name="Rectangle 22">
            <a:extLst>
              <a:ext uri="{FF2B5EF4-FFF2-40B4-BE49-F238E27FC236}">
                <a16:creationId xmlns:a16="http://schemas.microsoft.com/office/drawing/2014/main" id="{F7017262-EEEC-4F5E-917D-A55E68A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375" y="-480370"/>
            <a:ext cx="4735963" cy="5696712"/>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el 1">
            <a:extLst>
              <a:ext uri="{FF2B5EF4-FFF2-40B4-BE49-F238E27FC236}">
                <a16:creationId xmlns:a16="http://schemas.microsoft.com/office/drawing/2014/main" id="{6E4A848A-5842-371F-E8A8-10110BFBAEFC}"/>
              </a:ext>
            </a:extLst>
          </p:cNvPr>
          <p:cNvSpPr>
            <a:spLocks noGrp="1"/>
          </p:cNvSpPr>
          <p:nvPr>
            <p:ph type="title"/>
          </p:nvPr>
        </p:nvSpPr>
        <p:spPr>
          <a:xfrm>
            <a:off x="642519" y="1371601"/>
            <a:ext cx="4023360" cy="2671482"/>
          </a:xfrm>
        </p:spPr>
        <p:txBody>
          <a:bodyPr vert="horz" lIns="91440" tIns="45720" rIns="91440" bIns="45720" rtlCol="0" anchor="t">
            <a:normAutofit/>
          </a:bodyPr>
          <a:lstStyle/>
          <a:p>
            <a:pPr>
              <a:lnSpc>
                <a:spcPct val="90000"/>
              </a:lnSpc>
            </a:pPr>
            <a:r>
              <a:rPr lang="en-US" sz="3700">
                <a:solidFill>
                  <a:srgbClr val="FFFFFF"/>
                </a:solidFill>
              </a:rPr>
              <a:t>Specifieke bescherming voor kinderen tegen misbruik en exploitatie</a:t>
            </a:r>
          </a:p>
        </p:txBody>
      </p:sp>
      <p:cxnSp>
        <p:nvCxnSpPr>
          <p:cNvPr id="25" name="Straight Connector 24">
            <a:extLst>
              <a:ext uri="{FF2B5EF4-FFF2-40B4-BE49-F238E27FC236}">
                <a16:creationId xmlns:a16="http://schemas.microsoft.com/office/drawing/2014/main" id="{9A3EDAAA-869E-4AA2-A7CE-BF2C02596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718"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CB86A4FA-5568-73D0-1A70-C5ABA912762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42960" y="1031002"/>
            <a:ext cx="5288049" cy="5266922"/>
          </a:xfrm>
        </p:spPr>
        <p:txBody>
          <a:bodyPr>
            <a:normAutofit/>
          </a:bodyPr>
          <a:lstStyle/>
          <a:p>
            <a:pPr marL="0" indent="0">
              <a:spcBef>
                <a:spcPts val="2500"/>
              </a:spcBef>
              <a:buNone/>
            </a:pPr>
            <a:r>
              <a:rPr lang="nl-NL" sz="1400" b="1"/>
              <a:t>Kwetsbaarheid van kinderen</a:t>
            </a:r>
          </a:p>
          <a:p>
            <a:pPr marL="0" lvl="1" indent="0">
              <a:buNone/>
            </a:pPr>
            <a:r>
              <a:rPr lang="nl-NL" sz="1400"/>
              <a:t>Kinderen zijn van nature kwetsbaar en hebben speciale aandacht en bescherming nodig tegen misbruik en uitbuiting.</a:t>
            </a:r>
          </a:p>
          <a:p>
            <a:pPr marL="0" indent="0">
              <a:spcBef>
                <a:spcPts val="2500"/>
              </a:spcBef>
              <a:buNone/>
            </a:pPr>
            <a:r>
              <a:rPr lang="nl-NL" sz="1400" b="1"/>
              <a:t>Richtlijnen voor bescherming</a:t>
            </a:r>
          </a:p>
          <a:p>
            <a:pPr marL="0" lvl="1" indent="0">
              <a:buNone/>
            </a:pPr>
            <a:r>
              <a:rPr lang="nl-NL" sz="1400"/>
              <a:t>Het verdrag biedt richtlijnen om te waarborgen dat kinderen veilig zijn en in een ondersteunende omgeving kunnen opgroeien.</a:t>
            </a:r>
          </a:p>
          <a:p>
            <a:pPr marL="0" indent="0">
              <a:spcBef>
                <a:spcPts val="2500"/>
              </a:spcBef>
              <a:buNone/>
            </a:pPr>
            <a:r>
              <a:rPr lang="nl-NL" sz="1400" b="1"/>
              <a:t>Ondersteunende omgevingen</a:t>
            </a:r>
          </a:p>
          <a:p>
            <a:pPr marL="0" lvl="1" indent="0">
              <a:buNone/>
            </a:pPr>
            <a:r>
              <a:rPr lang="nl-NL" sz="1400"/>
              <a:t>Een ondersteunende omgeving is cruciaal voor de ontwikkeling van kinderen en vermindert hun risico op misbruik en exploitatie.</a:t>
            </a:r>
          </a:p>
        </p:txBody>
      </p:sp>
    </p:spTree>
    <p:extLst>
      <p:ext uri="{BB962C8B-B14F-4D97-AF65-F5344CB8AC3E}">
        <p14:creationId xmlns:p14="http://schemas.microsoft.com/office/powerpoint/2010/main" val="433311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Tijdelijke aanduiding voor inhoud 4" descr="Schets op bord">
            <a:extLst>
              <a:ext uri="{FF2B5EF4-FFF2-40B4-BE49-F238E27FC236}">
                <a16:creationId xmlns:a16="http://schemas.microsoft.com/office/drawing/2014/main" id="{9EF31398-B9A1-4A7E-94B2-96312801F613}"/>
              </a:ext>
            </a:extLst>
          </p:cNvPr>
          <p:cNvPicPr>
            <a:picLocks noGrp="1" noChangeAspect="1"/>
          </p:cNvPicPr>
          <p:nvPr>
            <p:ph sz="half" idx="1"/>
          </p:nvPr>
        </p:nvPicPr>
        <p:blipFill>
          <a:blip r:embed="rId3">
            <a:alphaModFix/>
          </a:blip>
          <a:srcRect l="22644" r="21909" b="-1"/>
          <a:stretch>
            <a:fillRect/>
          </a:stretch>
        </p:blipFill>
        <p:spPr>
          <a:xfrm>
            <a:off x="-4704" y="10"/>
            <a:ext cx="5696712" cy="6857990"/>
          </a:xfrm>
          <a:prstGeom prst="rect">
            <a:avLst/>
          </a:prstGeom>
        </p:spPr>
      </p:pic>
      <p:sp>
        <p:nvSpPr>
          <p:cNvPr id="23" name="Rectangle 22">
            <a:extLst>
              <a:ext uri="{FF2B5EF4-FFF2-40B4-BE49-F238E27FC236}">
                <a16:creationId xmlns:a16="http://schemas.microsoft.com/office/drawing/2014/main" id="{F7017262-EEEC-4F5E-917D-A55E68A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375" y="-480370"/>
            <a:ext cx="4735963" cy="5696712"/>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el 1">
            <a:extLst>
              <a:ext uri="{FF2B5EF4-FFF2-40B4-BE49-F238E27FC236}">
                <a16:creationId xmlns:a16="http://schemas.microsoft.com/office/drawing/2014/main" id="{BE312AAF-92ED-0409-F4C8-692D1DF2E3FA}"/>
              </a:ext>
            </a:extLst>
          </p:cNvPr>
          <p:cNvSpPr>
            <a:spLocks noGrp="1"/>
          </p:cNvSpPr>
          <p:nvPr>
            <p:ph type="title"/>
          </p:nvPr>
        </p:nvSpPr>
        <p:spPr>
          <a:xfrm>
            <a:off x="642519" y="1371601"/>
            <a:ext cx="4023360" cy="2671482"/>
          </a:xfrm>
        </p:spPr>
        <p:txBody>
          <a:bodyPr vert="horz" lIns="91440" tIns="45720" rIns="91440" bIns="45720" rtlCol="0" anchor="t">
            <a:normAutofit/>
          </a:bodyPr>
          <a:lstStyle/>
          <a:p>
            <a:r>
              <a:rPr lang="en-US">
                <a:solidFill>
                  <a:srgbClr val="FFFFFF"/>
                </a:solidFill>
              </a:rPr>
              <a:t>Toegang tot educatie en gezondheidszorg</a:t>
            </a:r>
          </a:p>
        </p:txBody>
      </p:sp>
      <p:cxnSp>
        <p:nvCxnSpPr>
          <p:cNvPr id="25" name="Straight Connector 24">
            <a:extLst>
              <a:ext uri="{FF2B5EF4-FFF2-40B4-BE49-F238E27FC236}">
                <a16:creationId xmlns:a16="http://schemas.microsoft.com/office/drawing/2014/main" id="{9A3EDAAA-869E-4AA2-A7CE-BF2C02596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718"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9BC59E09-FB5A-C85F-9F7C-D512E1F61A2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42960" y="1031002"/>
            <a:ext cx="5288049" cy="5266922"/>
          </a:xfrm>
        </p:spPr>
        <p:txBody>
          <a:bodyPr>
            <a:normAutofit/>
          </a:bodyPr>
          <a:lstStyle/>
          <a:p>
            <a:pPr marL="0" indent="0">
              <a:spcBef>
                <a:spcPts val="2500"/>
              </a:spcBef>
              <a:buNone/>
            </a:pPr>
            <a:r>
              <a:rPr lang="nl-NL" sz="1400" b="1"/>
              <a:t>Essentie van educatie</a:t>
            </a:r>
          </a:p>
          <a:p>
            <a:pPr marL="0" lvl="1" indent="0">
              <a:buNone/>
            </a:pPr>
            <a:r>
              <a:rPr lang="nl-NL" sz="1400"/>
              <a:t>Toegang tot educatie is cruciaal voor de persoonlijke en sociale ontwikkeling van kinderen, waardoor ze een betere toekomst kunnen opbouwen.</a:t>
            </a:r>
          </a:p>
          <a:p>
            <a:pPr marL="0" indent="0">
              <a:spcBef>
                <a:spcPts val="2500"/>
              </a:spcBef>
              <a:buNone/>
            </a:pPr>
            <a:r>
              <a:rPr lang="nl-NL" sz="1400" b="1"/>
              <a:t>Gezondheidszorg voor kinderen</a:t>
            </a:r>
          </a:p>
          <a:p>
            <a:pPr marL="0" lvl="1" indent="0">
              <a:buNone/>
            </a:pPr>
            <a:r>
              <a:rPr lang="nl-NL" sz="1400"/>
              <a:t>Toegang tot gezondheidszorg is essentieel voor de fysieke en mentale gezondheid van kinderen, wat bijdraagt aan hun welzijn en ontwikkeling.</a:t>
            </a:r>
          </a:p>
          <a:p>
            <a:pPr marL="0" indent="0">
              <a:spcBef>
                <a:spcPts val="2500"/>
              </a:spcBef>
              <a:buNone/>
            </a:pPr>
            <a:r>
              <a:rPr lang="nl-NL" sz="1400" b="1"/>
              <a:t>VN-Kinderrechtenverdrag</a:t>
            </a:r>
          </a:p>
          <a:p>
            <a:pPr marL="0" lvl="1" indent="0">
              <a:buNone/>
            </a:pPr>
            <a:r>
              <a:rPr lang="nl-NL" sz="1400"/>
              <a:t>Het VN-Kinderrechtenverdrag verplicht staten om de toegang tot educatie en gezondheidszorg voor kinderen te waarborgen en te bevorderen.</a:t>
            </a:r>
          </a:p>
        </p:txBody>
      </p:sp>
    </p:spTree>
    <p:extLst>
      <p:ext uri="{BB962C8B-B14F-4D97-AF65-F5344CB8AC3E}">
        <p14:creationId xmlns:p14="http://schemas.microsoft.com/office/powerpoint/2010/main" val="1210767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Tijdelijke aanduiding voor inhoud 4" descr="Schot van een zakenman die zich vasthoudt aan een bos cryptocurrency-ballonnen bovenop een grafiek tegen een witte achtergrond">
            <a:extLst>
              <a:ext uri="{FF2B5EF4-FFF2-40B4-BE49-F238E27FC236}">
                <a16:creationId xmlns:a16="http://schemas.microsoft.com/office/drawing/2014/main" id="{662ECBF0-686F-47DC-B0C6-254CC48994B6}"/>
              </a:ext>
            </a:extLst>
          </p:cNvPr>
          <p:cNvPicPr>
            <a:picLocks noGrp="1" noChangeAspect="1"/>
          </p:cNvPicPr>
          <p:nvPr>
            <p:ph sz="half" idx="1"/>
          </p:nvPr>
        </p:nvPicPr>
        <p:blipFill>
          <a:blip r:embed="rId3">
            <a:alphaModFix/>
          </a:blip>
          <a:srcRect l="28770" r="-1" b="-1"/>
          <a:stretch>
            <a:fillRect/>
          </a:stretch>
        </p:blipFill>
        <p:spPr>
          <a:xfrm>
            <a:off x="-4704" y="10"/>
            <a:ext cx="5696712" cy="6857990"/>
          </a:xfrm>
          <a:prstGeom prst="rect">
            <a:avLst/>
          </a:prstGeom>
        </p:spPr>
      </p:pic>
      <p:sp>
        <p:nvSpPr>
          <p:cNvPr id="23" name="Rectangle 22">
            <a:extLst>
              <a:ext uri="{FF2B5EF4-FFF2-40B4-BE49-F238E27FC236}">
                <a16:creationId xmlns:a16="http://schemas.microsoft.com/office/drawing/2014/main" id="{F7017262-EEEC-4F5E-917D-A55E68A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375" y="-480370"/>
            <a:ext cx="4735963" cy="5696712"/>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el 1">
            <a:extLst>
              <a:ext uri="{FF2B5EF4-FFF2-40B4-BE49-F238E27FC236}">
                <a16:creationId xmlns:a16="http://schemas.microsoft.com/office/drawing/2014/main" id="{72EA4031-7078-AB10-8013-9D3969A40821}"/>
              </a:ext>
            </a:extLst>
          </p:cNvPr>
          <p:cNvSpPr>
            <a:spLocks noGrp="1"/>
          </p:cNvSpPr>
          <p:nvPr>
            <p:ph type="title"/>
          </p:nvPr>
        </p:nvSpPr>
        <p:spPr>
          <a:xfrm>
            <a:off x="642519" y="1371601"/>
            <a:ext cx="4023360" cy="2671482"/>
          </a:xfrm>
        </p:spPr>
        <p:txBody>
          <a:bodyPr vert="horz" lIns="91440" tIns="45720" rIns="91440" bIns="45720" rtlCol="0" anchor="t">
            <a:normAutofit/>
          </a:bodyPr>
          <a:lstStyle/>
          <a:p>
            <a:r>
              <a:rPr lang="en-US">
                <a:solidFill>
                  <a:srgbClr val="FFFFFF"/>
                </a:solidFill>
              </a:rPr>
              <a:t>Definitie en voorbeelden van institutioneel racisme</a:t>
            </a:r>
          </a:p>
        </p:txBody>
      </p:sp>
      <p:cxnSp>
        <p:nvCxnSpPr>
          <p:cNvPr id="25" name="Straight Connector 24">
            <a:extLst>
              <a:ext uri="{FF2B5EF4-FFF2-40B4-BE49-F238E27FC236}">
                <a16:creationId xmlns:a16="http://schemas.microsoft.com/office/drawing/2014/main" id="{9A3EDAAA-869E-4AA2-A7CE-BF2C02596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718"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15FB12F0-BE47-8934-7020-B7ACCD790C1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42960" y="1031002"/>
            <a:ext cx="5288049" cy="5266922"/>
          </a:xfrm>
        </p:spPr>
        <p:txBody>
          <a:bodyPr>
            <a:normAutofit/>
          </a:bodyPr>
          <a:lstStyle/>
          <a:p>
            <a:pPr marL="0" indent="0">
              <a:spcBef>
                <a:spcPts val="2500"/>
              </a:spcBef>
              <a:buNone/>
            </a:pPr>
            <a:r>
              <a:rPr lang="nl-NL" sz="1400" b="1"/>
              <a:t>Ongelijke behandeling</a:t>
            </a:r>
          </a:p>
          <a:p>
            <a:pPr marL="0" lvl="1" indent="0">
              <a:buNone/>
            </a:pPr>
            <a:r>
              <a:rPr lang="nl-NL" sz="1400"/>
              <a:t>Institutioneel racisme leidt tot ongelijke behandeling van mensen op basis van hun ras in diverse systemen.</a:t>
            </a:r>
          </a:p>
          <a:p>
            <a:pPr marL="0" indent="0">
              <a:spcBef>
                <a:spcPts val="2500"/>
              </a:spcBef>
              <a:buNone/>
            </a:pPr>
            <a:r>
              <a:rPr lang="nl-NL" sz="1400" b="1"/>
              <a:t>Raciale profilering</a:t>
            </a:r>
          </a:p>
          <a:p>
            <a:pPr marL="0" lvl="1" indent="0">
              <a:buNone/>
            </a:pPr>
            <a:r>
              <a:rPr lang="nl-NL" sz="1400"/>
              <a:t>Raciale profilering is een voorbeeld van institutioneel racisme, waarbij mensen verzocht of gecontroleerd worden op basis van hun ras.</a:t>
            </a:r>
          </a:p>
          <a:p>
            <a:pPr marL="0" indent="0">
              <a:spcBef>
                <a:spcPts val="2500"/>
              </a:spcBef>
              <a:buNone/>
            </a:pPr>
            <a:r>
              <a:rPr lang="nl-NL" sz="1400" b="1"/>
              <a:t>Toegang tot onderwijs</a:t>
            </a:r>
          </a:p>
          <a:p>
            <a:pPr marL="0" lvl="1" indent="0">
              <a:buNone/>
            </a:pPr>
            <a:r>
              <a:rPr lang="nl-NL" sz="1400"/>
              <a:t>Ongelijkheid in toegang tot onderwijs is een ander voorbeeld van institutioneel racisme, dat nadelige effecten heeft op minderheidsgroepen.</a:t>
            </a:r>
          </a:p>
          <a:p>
            <a:pPr marL="0" indent="0">
              <a:spcBef>
                <a:spcPts val="2500"/>
              </a:spcBef>
              <a:buNone/>
            </a:pPr>
            <a:r>
              <a:rPr lang="nl-NL" sz="1400" b="1"/>
              <a:t>Toegang tot gezondheidszorg</a:t>
            </a:r>
          </a:p>
          <a:p>
            <a:pPr marL="0" lvl="1" indent="0">
              <a:buNone/>
            </a:pPr>
            <a:r>
              <a:rPr lang="nl-NL" sz="1400"/>
              <a:t>Institutioneel racisme manifesteert zich ook in ongelijkheid in de toegang tot gezondheidszorg voor verschillende raciale groepen.</a:t>
            </a:r>
          </a:p>
        </p:txBody>
      </p:sp>
    </p:spTree>
    <p:extLst>
      <p:ext uri="{BB962C8B-B14F-4D97-AF65-F5344CB8AC3E}">
        <p14:creationId xmlns:p14="http://schemas.microsoft.com/office/powerpoint/2010/main" val="2034759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6"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4A5461B-8E5C-0F42-3A30-58F13199F4EA}"/>
              </a:ext>
            </a:extLst>
          </p:cNvPr>
          <p:cNvSpPr>
            <a:spLocks noGrp="1"/>
          </p:cNvSpPr>
          <p:nvPr>
            <p:ph type="title"/>
          </p:nvPr>
        </p:nvSpPr>
        <p:spPr>
          <a:xfrm>
            <a:off x="640080" y="1371600"/>
            <a:ext cx="5852160" cy="1097280"/>
          </a:xfrm>
        </p:spPr>
        <p:txBody>
          <a:bodyPr vert="horz" lIns="91440" tIns="45720" rIns="91440" bIns="45720" rtlCol="0" anchor="t">
            <a:normAutofit/>
          </a:bodyPr>
          <a:lstStyle/>
          <a:p>
            <a:pPr>
              <a:lnSpc>
                <a:spcPct val="90000"/>
              </a:lnSpc>
            </a:pPr>
            <a:r>
              <a:rPr lang="en-US" sz="3400"/>
              <a:t>Gevolgen voor getroffenen en de samenleving</a:t>
            </a:r>
          </a:p>
        </p:txBody>
      </p:sp>
      <p:cxnSp>
        <p:nvCxnSpPr>
          <p:cNvPr id="27" name="Straight Connector 22">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83EBA6FA-2A5F-AAB5-C957-1D15749C660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633236"/>
            <a:ext cx="5852160" cy="3664685"/>
          </a:xfrm>
        </p:spPr>
        <p:txBody>
          <a:bodyPr>
            <a:normAutofit/>
          </a:bodyPr>
          <a:lstStyle/>
          <a:p>
            <a:pPr marL="0" indent="0">
              <a:spcBef>
                <a:spcPts val="2500"/>
              </a:spcBef>
              <a:buNone/>
            </a:pPr>
            <a:r>
              <a:rPr lang="nl-NL" sz="1400" b="1"/>
              <a:t>Ongelijkheid en onrechtvaardigheid</a:t>
            </a:r>
          </a:p>
          <a:p>
            <a:pPr marL="0" lvl="1" indent="0">
              <a:buNone/>
            </a:pPr>
            <a:r>
              <a:rPr lang="nl-NL" sz="1400"/>
              <a:t>Institutioneel racisme leidt tot systematische ongelijkheid binnen de samenleving, waardoor bepaalde groepen achtergesteld worden.</a:t>
            </a:r>
          </a:p>
          <a:p>
            <a:pPr marL="0" indent="0">
              <a:spcBef>
                <a:spcPts val="2500"/>
              </a:spcBef>
              <a:buNone/>
            </a:pPr>
            <a:r>
              <a:rPr lang="nl-NL" sz="1400" b="1"/>
              <a:t>Sociale spanningen</a:t>
            </a:r>
          </a:p>
          <a:p>
            <a:pPr marL="0" lvl="1" indent="0">
              <a:buNone/>
            </a:pPr>
            <a:r>
              <a:rPr lang="nl-NL" sz="1400"/>
              <a:t>De effecten van racisme creëren sociale spanningen, wat kan leiden tot conflicten en onvrede binnen gemeenschappen.</a:t>
            </a:r>
          </a:p>
          <a:p>
            <a:pPr marL="0" indent="0">
              <a:spcBef>
                <a:spcPts val="2500"/>
              </a:spcBef>
              <a:buNone/>
            </a:pPr>
            <a:r>
              <a:rPr lang="nl-NL" sz="1400" b="1"/>
              <a:t>Verminderde sociale cohesie</a:t>
            </a:r>
          </a:p>
          <a:p>
            <a:pPr marL="0" lvl="1" indent="0">
              <a:buNone/>
            </a:pPr>
            <a:r>
              <a:rPr lang="nl-NL" sz="1400"/>
              <a:t>Institutioneel racisme vermindert de sociale cohesie, wat leidt tot minder samenwerking en vertrouwen tussen verschillende groepen in de samenleving.</a:t>
            </a:r>
          </a:p>
        </p:txBody>
      </p:sp>
      <p:pic>
        <p:nvPicPr>
          <p:cNvPr id="5" name="Tijdelijke aanduiding voor inhoud 4" descr="Mensen in een sollicitatiegesprek">
            <a:extLst>
              <a:ext uri="{FF2B5EF4-FFF2-40B4-BE49-F238E27FC236}">
                <a16:creationId xmlns:a16="http://schemas.microsoft.com/office/drawing/2014/main" id="{0A0A9C69-B3FE-4202-A340-D01F25009767}"/>
              </a:ext>
            </a:extLst>
          </p:cNvPr>
          <p:cNvPicPr>
            <a:picLocks noGrp="1" noChangeAspect="1"/>
          </p:cNvPicPr>
          <p:nvPr>
            <p:ph sz="half" idx="1"/>
          </p:nvPr>
        </p:nvPicPr>
        <p:blipFill>
          <a:blip r:embed="rId3"/>
          <a:srcRect l="38669" r="14160"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2750795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1" name="Rectangle 15">
            <a:extLst>
              <a:ext uri="{FF2B5EF4-FFF2-40B4-BE49-F238E27FC236}">
                <a16:creationId xmlns:a16="http://schemas.microsoft.com/office/drawing/2014/main" id="{F7017262-EEEC-4F5E-917D-A55E68A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375" y="-480370"/>
            <a:ext cx="4735963" cy="5696712"/>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el 1">
            <a:extLst>
              <a:ext uri="{FF2B5EF4-FFF2-40B4-BE49-F238E27FC236}">
                <a16:creationId xmlns:a16="http://schemas.microsoft.com/office/drawing/2014/main" id="{7CE33A07-6E52-0148-1821-B532954A0413}"/>
              </a:ext>
            </a:extLst>
          </p:cNvPr>
          <p:cNvSpPr>
            <a:spLocks noGrp="1"/>
          </p:cNvSpPr>
          <p:nvPr>
            <p:ph type="title"/>
          </p:nvPr>
        </p:nvSpPr>
        <p:spPr>
          <a:xfrm>
            <a:off x="642519" y="1371601"/>
            <a:ext cx="4023360" cy="2671482"/>
          </a:xfrm>
        </p:spPr>
        <p:txBody>
          <a:bodyPr>
            <a:normAutofit/>
          </a:bodyPr>
          <a:lstStyle/>
          <a:p>
            <a:pPr>
              <a:lnSpc>
                <a:spcPct val="90000"/>
              </a:lnSpc>
            </a:pPr>
            <a:r>
              <a:rPr lang="nl-NL" sz="3700">
                <a:solidFill>
                  <a:srgbClr val="FFFFFF"/>
                </a:solidFill>
              </a:rPr>
              <a:t>Maatregelen en acties om institutioneel racisme te bestrijden</a:t>
            </a:r>
          </a:p>
        </p:txBody>
      </p:sp>
      <p:cxnSp>
        <p:nvCxnSpPr>
          <p:cNvPr id="22" name="Straight Connector 17">
            <a:extLst>
              <a:ext uri="{FF2B5EF4-FFF2-40B4-BE49-F238E27FC236}">
                <a16:creationId xmlns:a16="http://schemas.microsoft.com/office/drawing/2014/main" id="{9A3EDAAA-869E-4AA2-A7CE-BF2C02596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718"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4" name="Tijdelijke aanduiding voor inhoud 4">
            <a:extLst>
              <a:ext uri="{FF2B5EF4-FFF2-40B4-BE49-F238E27FC236}">
                <a16:creationId xmlns:a16="http://schemas.microsoft.com/office/drawing/2014/main" id="{29B6B042-1B7B-45EB-937B-CE3F36AF1405}"/>
              </a:ext>
            </a:extLst>
          </p:cNvPr>
          <p:cNvGraphicFramePr>
            <a:graphicFrameLocks noGrp="1"/>
          </p:cNvGraphicFramePr>
          <p:nvPr>
            <p:ph idx="1"/>
            <p:extLst>
              <p:ext uri="{D42A27DB-BD31-4B8C-83A1-F6EECF244321}">
                <p14:modId xmlns:p14="http://schemas.microsoft.com/office/powerpoint/2010/main" val="351370656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242960" y="1031002"/>
          <a:ext cx="5288049" cy="5266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50989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Tijdelijke aanduiding voor inhoud 4" descr="Een deel van het Justitia-beeld op het Roemerbergplein in Frankfurt/Duitsland, gebouwd in 1887. ">
            <a:extLst>
              <a:ext uri="{FF2B5EF4-FFF2-40B4-BE49-F238E27FC236}">
                <a16:creationId xmlns:a16="http://schemas.microsoft.com/office/drawing/2014/main" id="{8142D5E8-492C-49E4-BB60-60FDDBAB0354}"/>
              </a:ext>
            </a:extLst>
          </p:cNvPr>
          <p:cNvPicPr>
            <a:picLocks noGrp="1" noChangeAspect="1"/>
          </p:cNvPicPr>
          <p:nvPr>
            <p:ph sz="half" idx="1"/>
          </p:nvPr>
        </p:nvPicPr>
        <p:blipFill>
          <a:blip r:embed="rId3">
            <a:alphaModFix/>
          </a:blip>
          <a:srcRect l="44344" r="2" b="2"/>
          <a:stretch>
            <a:fillRect/>
          </a:stretch>
        </p:blipFill>
        <p:spPr>
          <a:xfrm>
            <a:off x="-4704" y="10"/>
            <a:ext cx="5696712" cy="6857990"/>
          </a:xfrm>
          <a:prstGeom prst="rect">
            <a:avLst/>
          </a:prstGeom>
        </p:spPr>
      </p:pic>
      <p:sp>
        <p:nvSpPr>
          <p:cNvPr id="32" name="Rectangle 31">
            <a:extLst>
              <a:ext uri="{FF2B5EF4-FFF2-40B4-BE49-F238E27FC236}">
                <a16:creationId xmlns:a16="http://schemas.microsoft.com/office/drawing/2014/main" id="{F7017262-EEEC-4F5E-917D-A55E68A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375" y="-480370"/>
            <a:ext cx="4735963" cy="5696712"/>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el 1">
            <a:extLst>
              <a:ext uri="{FF2B5EF4-FFF2-40B4-BE49-F238E27FC236}">
                <a16:creationId xmlns:a16="http://schemas.microsoft.com/office/drawing/2014/main" id="{784138AA-172F-ABAD-6747-8C38AB4AB415}"/>
              </a:ext>
            </a:extLst>
          </p:cNvPr>
          <p:cNvSpPr>
            <a:spLocks noGrp="1"/>
          </p:cNvSpPr>
          <p:nvPr>
            <p:ph type="title"/>
          </p:nvPr>
        </p:nvSpPr>
        <p:spPr>
          <a:xfrm>
            <a:off x="642519" y="1371601"/>
            <a:ext cx="4023360" cy="2671482"/>
          </a:xfrm>
        </p:spPr>
        <p:txBody>
          <a:bodyPr vert="horz" lIns="91440" tIns="45720" rIns="91440" bIns="45720" rtlCol="0" anchor="t">
            <a:normAutofit/>
          </a:bodyPr>
          <a:lstStyle/>
          <a:p>
            <a:r>
              <a:rPr lang="en-US">
                <a:solidFill>
                  <a:srgbClr val="FFFFFF"/>
                </a:solidFill>
              </a:rPr>
              <a:t>Definitie van mensenrechten</a:t>
            </a:r>
          </a:p>
        </p:txBody>
      </p:sp>
      <p:cxnSp>
        <p:nvCxnSpPr>
          <p:cNvPr id="34" name="Straight Connector 33">
            <a:extLst>
              <a:ext uri="{FF2B5EF4-FFF2-40B4-BE49-F238E27FC236}">
                <a16:creationId xmlns:a16="http://schemas.microsoft.com/office/drawing/2014/main" id="{9A3EDAAA-869E-4AA2-A7CE-BF2C02596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718"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87111565-BADF-5252-CE2F-7C85A569040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42960" y="1031002"/>
            <a:ext cx="5288049" cy="5266922"/>
          </a:xfrm>
        </p:spPr>
        <p:txBody>
          <a:bodyPr>
            <a:normAutofit/>
          </a:bodyPr>
          <a:lstStyle/>
          <a:p>
            <a:pPr marL="0" indent="0">
              <a:spcBef>
                <a:spcPts val="2500"/>
              </a:spcBef>
              <a:buNone/>
            </a:pPr>
            <a:r>
              <a:rPr lang="nl-NL" sz="1400" b="1"/>
              <a:t>Fundamentele rechten</a:t>
            </a:r>
          </a:p>
          <a:p>
            <a:pPr marL="0" lvl="1" indent="0">
              <a:buNone/>
            </a:pPr>
            <a:r>
              <a:rPr lang="nl-NL" sz="1400"/>
              <a:t>Mensenrechten zijn basisrechten die inherent zijn aan elk individu, ongeacht hun achtergrond of status.</a:t>
            </a:r>
          </a:p>
          <a:p>
            <a:pPr marL="0" indent="0">
              <a:spcBef>
                <a:spcPts val="2500"/>
              </a:spcBef>
              <a:buNone/>
            </a:pPr>
            <a:r>
              <a:rPr lang="nl-NL" sz="1400" b="1"/>
              <a:t>Recht op leven</a:t>
            </a:r>
          </a:p>
          <a:p>
            <a:pPr marL="0" lvl="1" indent="0">
              <a:buNone/>
            </a:pPr>
            <a:r>
              <a:rPr lang="nl-NL" sz="1400"/>
              <a:t>Het recht op leven is een van de meest fundamentele mensenrechten, essentieel voor menselijk bestaan.</a:t>
            </a:r>
          </a:p>
          <a:p>
            <a:pPr marL="0" indent="0">
              <a:spcBef>
                <a:spcPts val="2500"/>
              </a:spcBef>
              <a:buNone/>
            </a:pPr>
            <a:r>
              <a:rPr lang="nl-NL" sz="1400" b="1"/>
              <a:t>Vrijheid van meningsuiting</a:t>
            </a:r>
          </a:p>
          <a:p>
            <a:pPr marL="0" lvl="1" indent="0">
              <a:buNone/>
            </a:pPr>
            <a:r>
              <a:rPr lang="nl-NL" sz="1400"/>
              <a:t>Vrijheid van meningsuiting is een essentieel mensenrecht dat individuen in staat stelt hun gedachten en ideeën te uiten.</a:t>
            </a:r>
          </a:p>
          <a:p>
            <a:pPr marL="0" indent="0">
              <a:spcBef>
                <a:spcPts val="2500"/>
              </a:spcBef>
              <a:buNone/>
            </a:pPr>
            <a:r>
              <a:rPr lang="nl-NL" sz="1400" b="1"/>
              <a:t>Eerlijke rechtsgang</a:t>
            </a:r>
          </a:p>
          <a:p>
            <a:pPr marL="0" lvl="1" indent="0">
              <a:buNone/>
            </a:pPr>
            <a:r>
              <a:rPr lang="nl-NL" sz="1400"/>
              <a:t>Het recht op een eerlijke rechtsgang waarborgt dat iedereen recht heeft op een rechtvaardige behandeling in juridische procedures.</a:t>
            </a:r>
          </a:p>
        </p:txBody>
      </p:sp>
    </p:spTree>
    <p:extLst>
      <p:ext uri="{BB962C8B-B14F-4D97-AF65-F5344CB8AC3E}">
        <p14:creationId xmlns:p14="http://schemas.microsoft.com/office/powerpoint/2010/main" val="211324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Een 3D-weergave van een witte curve">
            <a:extLst>
              <a:ext uri="{FF2B5EF4-FFF2-40B4-BE49-F238E27FC236}">
                <a16:creationId xmlns:a16="http://schemas.microsoft.com/office/drawing/2014/main" id="{6E76EEEE-BFC8-F60D-84BB-187E5E04E63D}"/>
              </a:ext>
            </a:extLst>
          </p:cNvPr>
          <p:cNvPicPr>
            <a:picLocks noChangeAspect="1"/>
          </p:cNvPicPr>
          <p:nvPr/>
        </p:nvPicPr>
        <p:blipFill>
          <a:blip r:embed="rId3">
            <a:alphaModFix/>
          </a:blip>
          <a:srcRect t="20495"/>
          <a:stretch>
            <a:fillRect/>
          </a:stretch>
        </p:blipFill>
        <p:spPr>
          <a:xfrm>
            <a:off x="20" y="10"/>
            <a:ext cx="12191980" cy="6857985"/>
          </a:xfrm>
          <a:prstGeom prst="rect">
            <a:avLst/>
          </a:prstGeom>
        </p:spPr>
      </p:pic>
      <p:sp>
        <p:nvSpPr>
          <p:cNvPr id="32" name="Rectangle 31">
            <a:extLst>
              <a:ext uri="{FF2B5EF4-FFF2-40B4-BE49-F238E27FC236}">
                <a16:creationId xmlns:a16="http://schemas.microsoft.com/office/drawing/2014/main" id="{38390362-5868-4DF6-BD74-91C72884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35382" y="-1298619"/>
            <a:ext cx="4121238" cy="12191998"/>
          </a:xfrm>
          <a:prstGeom prst="rect">
            <a:avLst/>
          </a:prstGeom>
          <a:gradFill flip="none" rotWithShape="1">
            <a:gsLst>
              <a:gs pos="36000">
                <a:srgbClr val="000000">
                  <a:alpha val="26000"/>
                </a:srgbClr>
              </a:gs>
              <a:gs pos="0">
                <a:srgbClr val="000000">
                  <a:alpha val="0"/>
                </a:srgbClr>
              </a:gs>
              <a:gs pos="61000">
                <a:srgbClr val="0E0D12">
                  <a:alpha val="58000"/>
                </a:srgbClr>
              </a:gs>
              <a:gs pos="88000">
                <a:srgbClr val="000000">
                  <a:alpha val="5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0F51A7-2179-4326-68D9-3813615722D5}"/>
              </a:ext>
            </a:extLst>
          </p:cNvPr>
          <p:cNvSpPr>
            <a:spLocks noGrp="1"/>
          </p:cNvSpPr>
          <p:nvPr>
            <p:ph type="title"/>
          </p:nvPr>
        </p:nvSpPr>
        <p:spPr>
          <a:xfrm>
            <a:off x="914400" y="4142790"/>
            <a:ext cx="6835698" cy="1855646"/>
          </a:xfrm>
        </p:spPr>
        <p:txBody>
          <a:bodyPr vert="horz" lIns="91440" tIns="45720" rIns="91440" bIns="45720" rtlCol="0" anchor="b">
            <a:normAutofit/>
          </a:bodyPr>
          <a:lstStyle/>
          <a:p>
            <a:pPr>
              <a:lnSpc>
                <a:spcPct val="90000"/>
              </a:lnSpc>
            </a:pPr>
            <a:r>
              <a:rPr lang="en-US" sz="4200" b="1" kern="1200">
                <a:solidFill>
                  <a:srgbClr val="FFFFFF"/>
                </a:solidFill>
                <a:latin typeface="+mj-lt"/>
                <a:ea typeface="+mj-ea"/>
                <a:cs typeface="+mj-cs"/>
              </a:rPr>
              <a:t>Hoe kunnen wij dit onder de aandacht brengen op onze werkplek?</a:t>
            </a:r>
          </a:p>
        </p:txBody>
      </p:sp>
      <p:cxnSp>
        <p:nvCxnSpPr>
          <p:cNvPr id="34" name="Straight Connector 33">
            <a:extLst>
              <a:ext uri="{FF2B5EF4-FFF2-40B4-BE49-F238E27FC236}">
                <a16:creationId xmlns:a16="http://schemas.microsoft.com/office/drawing/2014/main" id="{8A5C8BF2-C035-4BFF-8802-A397238344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6272784"/>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9391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13" name="Picture 12" descr="Close-up van hinkelen op het trottoir">
            <a:extLst>
              <a:ext uri="{FF2B5EF4-FFF2-40B4-BE49-F238E27FC236}">
                <a16:creationId xmlns:a16="http://schemas.microsoft.com/office/drawing/2014/main" id="{8B007521-D31F-31DF-AB3C-C5B9DCAEA0C8}"/>
              </a:ext>
            </a:extLst>
          </p:cNvPr>
          <p:cNvPicPr>
            <a:picLocks noChangeAspect="1"/>
          </p:cNvPicPr>
          <p:nvPr/>
        </p:nvPicPr>
        <p:blipFill>
          <a:blip r:embed="rId3"/>
          <a:srcRect t="8501" b="7229"/>
          <a:stretch>
            <a:fillRect/>
          </a:stretch>
        </p:blipFill>
        <p:spPr>
          <a:xfrm>
            <a:off x="1" y="10"/>
            <a:ext cx="12192000" cy="6857990"/>
          </a:xfrm>
          <a:prstGeom prst="rect">
            <a:avLst/>
          </a:prstGeom>
        </p:spPr>
      </p:pic>
      <p:sp>
        <p:nvSpPr>
          <p:cNvPr id="19" name="Rectangle 18">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444" y="1066800"/>
            <a:ext cx="4682990" cy="4724400"/>
          </a:xfrm>
          <a:prstGeom prst="rect">
            <a:avLst/>
          </a:prstGeom>
          <a:solidFill>
            <a:schemeClr val="bg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el 1">
            <a:extLst>
              <a:ext uri="{FF2B5EF4-FFF2-40B4-BE49-F238E27FC236}">
                <a16:creationId xmlns:a16="http://schemas.microsoft.com/office/drawing/2014/main" id="{352548C4-D074-4E5E-77FF-8E20B4C6AD79}"/>
              </a:ext>
            </a:extLst>
          </p:cNvPr>
          <p:cNvSpPr>
            <a:spLocks noGrp="1"/>
          </p:cNvSpPr>
          <p:nvPr>
            <p:ph type="ctrTitle"/>
          </p:nvPr>
        </p:nvSpPr>
        <p:spPr>
          <a:xfrm>
            <a:off x="804818" y="1562101"/>
            <a:ext cx="3905203" cy="2738530"/>
          </a:xfrm>
        </p:spPr>
        <p:txBody>
          <a:bodyPr anchor="t">
            <a:normAutofit/>
          </a:bodyPr>
          <a:lstStyle/>
          <a:p>
            <a:r>
              <a:rPr lang="nl-NL" sz="4800"/>
              <a:t>Einde</a:t>
            </a:r>
          </a:p>
        </p:txBody>
      </p:sp>
      <p:cxnSp>
        <p:nvCxnSpPr>
          <p:cNvPr id="21" name="Straight Connector 2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V="1">
            <a:off x="305077" y="1063752"/>
            <a:ext cx="0" cy="472744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3581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D1CAD9-3A5F-9E04-8014-A0CCB4B254F8}"/>
              </a:ext>
            </a:extLst>
          </p:cNvPr>
          <p:cNvSpPr>
            <a:spLocks noGrp="1"/>
          </p:cNvSpPr>
          <p:nvPr>
            <p:ph type="title"/>
          </p:nvPr>
        </p:nvSpPr>
        <p:spPr>
          <a:xfrm>
            <a:off x="5496821" y="1371600"/>
            <a:ext cx="6034187" cy="1097280"/>
          </a:xfrm>
        </p:spPr>
        <p:txBody>
          <a:bodyPr vert="horz" lIns="91440" tIns="45720" rIns="91440" bIns="45720" rtlCol="0" anchor="t">
            <a:normAutofit/>
          </a:bodyPr>
          <a:lstStyle/>
          <a:p>
            <a:pPr>
              <a:lnSpc>
                <a:spcPct val="90000"/>
              </a:lnSpc>
            </a:pPr>
            <a:r>
              <a:rPr lang="en-US" sz="3400"/>
              <a:t>Het belang van mensenrechten in de moderne samenleving</a:t>
            </a:r>
          </a:p>
        </p:txBody>
      </p:sp>
      <p:pic>
        <p:nvPicPr>
          <p:cNvPr id="5" name="Tijdelijke aanduiding voor inhoud 4" descr="Het concept van de diversiteit - handen houden">
            <a:extLst>
              <a:ext uri="{FF2B5EF4-FFF2-40B4-BE49-F238E27FC236}">
                <a16:creationId xmlns:a16="http://schemas.microsoft.com/office/drawing/2014/main" id="{9171BC1E-33FE-4EED-BD92-80C152BA91E1}"/>
              </a:ext>
            </a:extLst>
          </p:cNvPr>
          <p:cNvPicPr>
            <a:picLocks noGrp="1" noChangeAspect="1"/>
          </p:cNvPicPr>
          <p:nvPr>
            <p:ph sz="half" idx="1"/>
          </p:nvPr>
        </p:nvPicPr>
        <p:blipFill>
          <a:blip r:embed="rId3"/>
          <a:srcRect l="25426" r="27291" b="-1"/>
          <a:stretch>
            <a:fillRect/>
          </a:stretch>
        </p:blipFill>
        <p:spPr>
          <a:xfrm>
            <a:off x="20" y="10"/>
            <a:ext cx="4857871" cy="6857990"/>
          </a:xfrm>
          <a:prstGeom prst="rect">
            <a:avLst/>
          </a:prstGeom>
        </p:spPr>
      </p:pic>
      <p:cxnSp>
        <p:nvCxnSpPr>
          <p:cNvPr id="23" name="Straight Connector 22">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CF0FA21A-2D34-60E2-B451-31F6064BFB9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96821" y="2633236"/>
            <a:ext cx="6034187" cy="3664687"/>
          </a:xfrm>
        </p:spPr>
        <p:txBody>
          <a:bodyPr>
            <a:normAutofit/>
          </a:bodyPr>
          <a:lstStyle/>
          <a:p>
            <a:pPr marL="0" indent="0">
              <a:spcBef>
                <a:spcPts val="2500"/>
              </a:spcBef>
              <a:buNone/>
            </a:pPr>
            <a:r>
              <a:rPr lang="nl-NL" sz="1400" b="1"/>
              <a:t>Essentie van mensenrechten</a:t>
            </a:r>
          </a:p>
          <a:p>
            <a:pPr marL="0" lvl="1" indent="0">
              <a:buNone/>
            </a:pPr>
            <a:r>
              <a:rPr lang="nl-NL" sz="1400"/>
              <a:t>Mensenrechten vormen de basis voor vrede en rechtvaardigheid in de samenleving door het beschermen van individuele vrijheden.</a:t>
            </a:r>
          </a:p>
          <a:p>
            <a:pPr marL="0" indent="0">
              <a:spcBef>
                <a:spcPts val="2500"/>
              </a:spcBef>
              <a:buNone/>
            </a:pPr>
            <a:r>
              <a:rPr lang="nl-NL" sz="1400" b="1"/>
              <a:t>Bescherming tegen misbruik</a:t>
            </a:r>
          </a:p>
          <a:p>
            <a:pPr marL="0" lvl="1" indent="0">
              <a:buNone/>
            </a:pPr>
            <a:r>
              <a:rPr lang="nl-NL" sz="1400"/>
              <a:t>Ze beschermen individuen tegen misbruik en discriminatie, wat essentieel is voor de sociale stabiliteit.</a:t>
            </a:r>
          </a:p>
          <a:p>
            <a:pPr marL="0" indent="0">
              <a:spcBef>
                <a:spcPts val="2500"/>
              </a:spcBef>
              <a:buNone/>
            </a:pPr>
            <a:r>
              <a:rPr lang="nl-NL" sz="1400" b="1"/>
              <a:t>Democratische ontwikkeling</a:t>
            </a:r>
          </a:p>
          <a:p>
            <a:pPr marL="0" lvl="1" indent="0">
              <a:buNone/>
            </a:pPr>
            <a:r>
              <a:rPr lang="nl-NL" sz="1400"/>
              <a:t>Mensenrechten zijn cruciaal voor de ontwikkeling van democratische samenlevingen en deelname aan besluitvormingsprocessen.</a:t>
            </a:r>
          </a:p>
        </p:txBody>
      </p:sp>
    </p:spTree>
    <p:extLst>
      <p:ext uri="{BB962C8B-B14F-4D97-AF65-F5344CB8AC3E}">
        <p14:creationId xmlns:p14="http://schemas.microsoft.com/office/powerpoint/2010/main" val="3879699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57DF020-10CC-6D86-F300-5F4921854B45}"/>
              </a:ext>
            </a:extLst>
          </p:cNvPr>
          <p:cNvSpPr>
            <a:spLocks noGrp="1"/>
          </p:cNvSpPr>
          <p:nvPr>
            <p:ph type="title"/>
          </p:nvPr>
        </p:nvSpPr>
        <p:spPr>
          <a:xfrm>
            <a:off x="5496821" y="1371600"/>
            <a:ext cx="6034187" cy="1097280"/>
          </a:xfrm>
        </p:spPr>
        <p:txBody>
          <a:bodyPr vert="horz" lIns="91440" tIns="45720" rIns="91440" bIns="45720" rtlCol="0" anchor="t">
            <a:normAutofit/>
          </a:bodyPr>
          <a:lstStyle/>
          <a:p>
            <a:pPr>
              <a:lnSpc>
                <a:spcPct val="90000"/>
              </a:lnSpc>
            </a:pPr>
            <a:r>
              <a:rPr lang="en-US" sz="3400"/>
              <a:t>Korte geschiedenis van mensenrechten</a:t>
            </a:r>
          </a:p>
        </p:txBody>
      </p:sp>
      <p:pic>
        <p:nvPicPr>
          <p:cNvPr id="5" name="Tijdelijke aanduiding voor inhoud 4" descr="Close-up van gestapelde vintage brieven en enveloppen bovenop vintage open brieven en papieren">
            <a:extLst>
              <a:ext uri="{FF2B5EF4-FFF2-40B4-BE49-F238E27FC236}">
                <a16:creationId xmlns:a16="http://schemas.microsoft.com/office/drawing/2014/main" id="{87960A49-D3F9-4A95-8BC9-5DDC57A45EC9}"/>
              </a:ext>
            </a:extLst>
          </p:cNvPr>
          <p:cNvPicPr>
            <a:picLocks noGrp="1" noChangeAspect="1"/>
          </p:cNvPicPr>
          <p:nvPr>
            <p:ph sz="half" idx="1"/>
          </p:nvPr>
        </p:nvPicPr>
        <p:blipFill>
          <a:blip r:embed="rId3"/>
          <a:srcRect l="17009" r="29865"/>
          <a:stretch>
            <a:fillRect/>
          </a:stretch>
        </p:blipFill>
        <p:spPr>
          <a:xfrm>
            <a:off x="20" y="10"/>
            <a:ext cx="4857871" cy="6857990"/>
          </a:xfrm>
          <a:prstGeom prst="rect">
            <a:avLst/>
          </a:prstGeom>
        </p:spPr>
      </p:pic>
      <p:cxnSp>
        <p:nvCxnSpPr>
          <p:cNvPr id="23" name="Straight Connector 22">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C01734A7-018C-B1D0-8D06-56D2063C6A6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96821" y="2633236"/>
            <a:ext cx="6034187" cy="3664687"/>
          </a:xfrm>
        </p:spPr>
        <p:txBody>
          <a:bodyPr>
            <a:normAutofit/>
          </a:bodyPr>
          <a:lstStyle/>
          <a:p>
            <a:pPr marL="0" indent="0">
              <a:spcBef>
                <a:spcPts val="2500"/>
              </a:spcBef>
              <a:buNone/>
            </a:pPr>
            <a:r>
              <a:rPr lang="nl-NL" sz="1400" b="1"/>
              <a:t>Oorsprong van mensenrechten</a:t>
            </a:r>
          </a:p>
          <a:p>
            <a:pPr marL="0" lvl="1" indent="0">
              <a:buNone/>
            </a:pPr>
            <a:r>
              <a:rPr lang="nl-NL" sz="1400"/>
              <a:t>Mensenrechten hebben hun oorsprong in oude beschavingen, waar basisprincipes van rechtvaardigheid en gelijkheid werden ontwikkeld.</a:t>
            </a:r>
          </a:p>
          <a:p>
            <a:pPr marL="0" indent="0">
              <a:spcBef>
                <a:spcPts val="2500"/>
              </a:spcBef>
              <a:buNone/>
            </a:pPr>
            <a:r>
              <a:rPr lang="nl-NL" sz="1400" b="1"/>
              <a:t>De Verlichting</a:t>
            </a:r>
          </a:p>
          <a:p>
            <a:pPr marL="0" lvl="1" indent="0">
              <a:buNone/>
            </a:pPr>
            <a:r>
              <a:rPr lang="nl-NL" sz="1400"/>
              <a:t>De moderne opvatting van mensenrechten ontstond tijdens de Verlichting, waar ideeën van vrijheid en gelijkheid werden bevorderd.</a:t>
            </a:r>
          </a:p>
          <a:p>
            <a:pPr marL="0" indent="0">
              <a:spcBef>
                <a:spcPts val="2500"/>
              </a:spcBef>
              <a:buNone/>
            </a:pPr>
            <a:r>
              <a:rPr lang="nl-NL" sz="1400" b="1"/>
              <a:t>Belangrijke documenten</a:t>
            </a:r>
          </a:p>
          <a:p>
            <a:pPr marL="0" lvl="1" indent="0">
              <a:buNone/>
            </a:pPr>
            <a:r>
              <a:rPr lang="nl-NL" sz="1400"/>
              <a:t>Documenten zoals de Amerikaanse Onafhankelijkheidsverklaring en de Franse Verklaring van de Rechten van de Mens hebben de basis gelegd voor mensenrechten wereldwijd.</a:t>
            </a:r>
          </a:p>
        </p:txBody>
      </p:sp>
    </p:spTree>
    <p:extLst>
      <p:ext uri="{BB962C8B-B14F-4D97-AF65-F5344CB8AC3E}">
        <p14:creationId xmlns:p14="http://schemas.microsoft.com/office/powerpoint/2010/main" val="407642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el 1">
            <a:extLst>
              <a:ext uri="{FF2B5EF4-FFF2-40B4-BE49-F238E27FC236}">
                <a16:creationId xmlns:a16="http://schemas.microsoft.com/office/drawing/2014/main" id="{BFE189E5-D7A1-ECB8-9335-125891F32930}"/>
              </a:ext>
            </a:extLst>
          </p:cNvPr>
          <p:cNvSpPr>
            <a:spLocks noGrp="1"/>
          </p:cNvSpPr>
          <p:nvPr>
            <p:ph type="ctrTitle"/>
          </p:nvPr>
        </p:nvSpPr>
        <p:spPr>
          <a:xfrm>
            <a:off x="559219" y="1115844"/>
            <a:ext cx="7680960" cy="4631911"/>
          </a:xfrm>
        </p:spPr>
        <p:txBody>
          <a:bodyPr anchor="b">
            <a:normAutofit/>
          </a:bodyPr>
          <a:lstStyle/>
          <a:p>
            <a:r>
              <a:rPr lang="nl-NL" sz="6500"/>
              <a:t>Wat mensenrechten inhouden en waarom deze zijn opgesteld</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012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el 1">
            <a:extLst>
              <a:ext uri="{FF2B5EF4-FFF2-40B4-BE49-F238E27FC236}">
                <a16:creationId xmlns:a16="http://schemas.microsoft.com/office/drawing/2014/main" id="{5098291A-911C-669E-DADB-D1ED8DA439CB}"/>
              </a:ext>
            </a:extLst>
          </p:cNvPr>
          <p:cNvSpPr>
            <a:spLocks noGrp="1"/>
          </p:cNvSpPr>
          <p:nvPr>
            <p:ph type="title"/>
          </p:nvPr>
        </p:nvSpPr>
        <p:spPr>
          <a:xfrm>
            <a:off x="640080" y="914400"/>
            <a:ext cx="3412998" cy="1839433"/>
          </a:xfrm>
        </p:spPr>
        <p:txBody>
          <a:bodyPr>
            <a:normAutofit/>
          </a:bodyPr>
          <a:lstStyle/>
          <a:p>
            <a:r>
              <a:rPr lang="nl-NL" sz="3300"/>
              <a:t>Universele rechten die voor iedereen gelden</a:t>
            </a:r>
          </a:p>
        </p:txBody>
      </p:sp>
      <p:graphicFrame>
        <p:nvGraphicFramePr>
          <p:cNvPr id="4" name="Tijdelijke aanduiding voor inhoud 4">
            <a:extLst>
              <a:ext uri="{FF2B5EF4-FFF2-40B4-BE49-F238E27FC236}">
                <a16:creationId xmlns:a16="http://schemas.microsoft.com/office/drawing/2014/main" id="{1ABEC82D-AD22-4B9A-B60C-E0F0B45133EB}"/>
              </a:ext>
            </a:extLst>
          </p:cNvPr>
          <p:cNvGraphicFramePr>
            <a:graphicFrameLocks noGrp="1"/>
          </p:cNvGraphicFramePr>
          <p:nvPr>
            <p:ph idx="1"/>
            <p:extLst>
              <p:ext uri="{D42A27DB-BD31-4B8C-83A1-F6EECF244321}">
                <p14:modId xmlns:p14="http://schemas.microsoft.com/office/powerpoint/2010/main" val="266408227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3375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Tijdelijke aanduiding voor inhoud 4" descr="Eén in een menigte">
            <a:extLst>
              <a:ext uri="{FF2B5EF4-FFF2-40B4-BE49-F238E27FC236}">
                <a16:creationId xmlns:a16="http://schemas.microsoft.com/office/drawing/2014/main" id="{67B64E84-F4CB-4987-83D5-A900CC458323}"/>
              </a:ext>
            </a:extLst>
          </p:cNvPr>
          <p:cNvPicPr>
            <a:picLocks noGrp="1" noChangeAspect="1"/>
          </p:cNvPicPr>
          <p:nvPr>
            <p:ph sz="half" idx="1"/>
          </p:nvPr>
        </p:nvPicPr>
        <p:blipFill>
          <a:blip r:embed="rId3">
            <a:alphaModFix/>
          </a:blip>
          <a:srcRect l="23243" r="14457"/>
          <a:stretch>
            <a:fillRect/>
          </a:stretch>
        </p:blipFill>
        <p:spPr>
          <a:xfrm>
            <a:off x="-4704" y="10"/>
            <a:ext cx="5696712" cy="6857990"/>
          </a:xfrm>
          <a:prstGeom prst="rect">
            <a:avLst/>
          </a:prstGeom>
        </p:spPr>
      </p:pic>
      <p:sp>
        <p:nvSpPr>
          <p:cNvPr id="23" name="Rectangle 22">
            <a:extLst>
              <a:ext uri="{FF2B5EF4-FFF2-40B4-BE49-F238E27FC236}">
                <a16:creationId xmlns:a16="http://schemas.microsoft.com/office/drawing/2014/main" id="{F7017262-EEEC-4F5E-917D-A55E68A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375" y="-480370"/>
            <a:ext cx="4735963" cy="5696712"/>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el 1">
            <a:extLst>
              <a:ext uri="{FF2B5EF4-FFF2-40B4-BE49-F238E27FC236}">
                <a16:creationId xmlns:a16="http://schemas.microsoft.com/office/drawing/2014/main" id="{0FA987C7-5819-9A8B-F621-0002BB75F683}"/>
              </a:ext>
            </a:extLst>
          </p:cNvPr>
          <p:cNvSpPr>
            <a:spLocks noGrp="1"/>
          </p:cNvSpPr>
          <p:nvPr>
            <p:ph type="title"/>
          </p:nvPr>
        </p:nvSpPr>
        <p:spPr>
          <a:xfrm>
            <a:off x="642519" y="1371601"/>
            <a:ext cx="4023360" cy="2671482"/>
          </a:xfrm>
        </p:spPr>
        <p:txBody>
          <a:bodyPr vert="horz" lIns="91440" tIns="45720" rIns="91440" bIns="45720" rtlCol="0" anchor="t">
            <a:normAutofit/>
          </a:bodyPr>
          <a:lstStyle/>
          <a:p>
            <a:r>
              <a:rPr lang="en-US">
                <a:solidFill>
                  <a:srgbClr val="FFFFFF"/>
                </a:solidFill>
              </a:rPr>
              <a:t>Het doel om menselijke waardigheid te beschermen</a:t>
            </a:r>
          </a:p>
        </p:txBody>
      </p:sp>
      <p:cxnSp>
        <p:nvCxnSpPr>
          <p:cNvPr id="25" name="Straight Connector 24">
            <a:extLst>
              <a:ext uri="{FF2B5EF4-FFF2-40B4-BE49-F238E27FC236}">
                <a16:creationId xmlns:a16="http://schemas.microsoft.com/office/drawing/2014/main" id="{9A3EDAAA-869E-4AA2-A7CE-BF2C02596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718"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1BE8F75E-8465-A92E-6E7E-D74FEC8C214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42960" y="1031002"/>
            <a:ext cx="5288049" cy="5266922"/>
          </a:xfrm>
        </p:spPr>
        <p:txBody>
          <a:bodyPr>
            <a:normAutofit/>
          </a:bodyPr>
          <a:lstStyle/>
          <a:p>
            <a:pPr marL="0" indent="0">
              <a:spcBef>
                <a:spcPts val="2500"/>
              </a:spcBef>
              <a:buNone/>
            </a:pPr>
            <a:r>
              <a:rPr lang="nl-NL" sz="1400" b="1"/>
              <a:t>Menselijke waardigheid</a:t>
            </a:r>
          </a:p>
          <a:p>
            <a:pPr marL="0" lvl="1" indent="0">
              <a:buNone/>
            </a:pPr>
            <a:r>
              <a:rPr lang="nl-NL" sz="1400"/>
              <a:t>Menselijke waardigheid is de kern van mensenrechten, waarbij elk individu recht heeft op respect en waardigheid.</a:t>
            </a:r>
          </a:p>
          <a:p>
            <a:pPr marL="0" indent="0">
              <a:spcBef>
                <a:spcPts val="2500"/>
              </a:spcBef>
              <a:buNone/>
            </a:pPr>
            <a:r>
              <a:rPr lang="nl-NL" sz="1400" b="1"/>
              <a:t>Vrijheid van geweld</a:t>
            </a:r>
          </a:p>
          <a:p>
            <a:pPr marL="0" lvl="1" indent="0">
              <a:buNone/>
            </a:pPr>
            <a:r>
              <a:rPr lang="nl-NL" sz="1400"/>
              <a:t>Iedereen heeft recht op een leven vrij van geweld en intimidatie, wat de basis vormt voor een vreedzaam bestaan.</a:t>
            </a:r>
          </a:p>
          <a:p>
            <a:pPr marL="0" indent="0">
              <a:spcBef>
                <a:spcPts val="2500"/>
              </a:spcBef>
              <a:buNone/>
            </a:pPr>
            <a:r>
              <a:rPr lang="nl-NL" sz="1400" b="1"/>
              <a:t>Bestrijding van armoede</a:t>
            </a:r>
          </a:p>
          <a:p>
            <a:pPr marL="0" lvl="1" indent="0">
              <a:buNone/>
            </a:pPr>
            <a:r>
              <a:rPr lang="nl-NL" sz="1400"/>
              <a:t>Mensenrechten zijn essentieel voor het bestrijden van armoede en het waarborgen van basisbehoeften voor iedereen.</a:t>
            </a:r>
          </a:p>
          <a:p>
            <a:pPr marL="0" indent="0">
              <a:spcBef>
                <a:spcPts val="2500"/>
              </a:spcBef>
              <a:buNone/>
            </a:pPr>
            <a:r>
              <a:rPr lang="nl-NL" sz="1400" b="1"/>
              <a:t>Waarborg tegen onrecht</a:t>
            </a:r>
          </a:p>
          <a:p>
            <a:pPr marL="0" lvl="1" indent="0">
              <a:buNone/>
            </a:pPr>
            <a:r>
              <a:rPr lang="nl-NL" sz="1400"/>
              <a:t>Mensenrechten fungeren als een bescherming voor individuen tegen discriminatie en onrechtmatige behandeling.</a:t>
            </a:r>
          </a:p>
        </p:txBody>
      </p:sp>
    </p:spTree>
    <p:extLst>
      <p:ext uri="{BB962C8B-B14F-4D97-AF65-F5344CB8AC3E}">
        <p14:creationId xmlns:p14="http://schemas.microsoft.com/office/powerpoint/2010/main" val="416044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Tijdelijke aanduiding voor inhoud 4" descr="Weegschaal met wegende muntstukken">
            <a:extLst>
              <a:ext uri="{FF2B5EF4-FFF2-40B4-BE49-F238E27FC236}">
                <a16:creationId xmlns:a16="http://schemas.microsoft.com/office/drawing/2014/main" id="{AFBC2EA5-793B-43CF-AC45-A8FF65999DE3}"/>
              </a:ext>
            </a:extLst>
          </p:cNvPr>
          <p:cNvPicPr>
            <a:picLocks noGrp="1" noChangeAspect="1"/>
          </p:cNvPicPr>
          <p:nvPr>
            <p:ph sz="half" idx="1"/>
          </p:nvPr>
        </p:nvPicPr>
        <p:blipFill>
          <a:blip r:embed="rId3">
            <a:alphaModFix/>
          </a:blip>
          <a:srcRect t="17701" b="1942"/>
          <a:stretch>
            <a:fillRect/>
          </a:stretch>
        </p:blipFill>
        <p:spPr>
          <a:xfrm>
            <a:off x="-4704" y="10"/>
            <a:ext cx="5696712" cy="6857990"/>
          </a:xfrm>
          <a:prstGeom prst="rect">
            <a:avLst/>
          </a:prstGeom>
        </p:spPr>
      </p:pic>
      <p:sp>
        <p:nvSpPr>
          <p:cNvPr id="23" name="Rectangle 22">
            <a:extLst>
              <a:ext uri="{FF2B5EF4-FFF2-40B4-BE49-F238E27FC236}">
                <a16:creationId xmlns:a16="http://schemas.microsoft.com/office/drawing/2014/main" id="{F7017262-EEEC-4F5E-917D-A55E68A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375" y="-480370"/>
            <a:ext cx="4735963" cy="5696712"/>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el 1">
            <a:extLst>
              <a:ext uri="{FF2B5EF4-FFF2-40B4-BE49-F238E27FC236}">
                <a16:creationId xmlns:a16="http://schemas.microsoft.com/office/drawing/2014/main" id="{F3FB8FE6-241E-F253-BBCA-52DEFE7AC620}"/>
              </a:ext>
            </a:extLst>
          </p:cNvPr>
          <p:cNvSpPr>
            <a:spLocks noGrp="1"/>
          </p:cNvSpPr>
          <p:nvPr>
            <p:ph type="title"/>
          </p:nvPr>
        </p:nvSpPr>
        <p:spPr>
          <a:xfrm>
            <a:off x="642519" y="1371601"/>
            <a:ext cx="4023360" cy="2671482"/>
          </a:xfrm>
        </p:spPr>
        <p:txBody>
          <a:bodyPr vert="horz" lIns="91440" tIns="45720" rIns="91440" bIns="45720" rtlCol="0" anchor="t">
            <a:normAutofit/>
          </a:bodyPr>
          <a:lstStyle/>
          <a:p>
            <a:pPr>
              <a:lnSpc>
                <a:spcPct val="90000"/>
              </a:lnSpc>
            </a:pPr>
            <a:r>
              <a:rPr lang="en-US" sz="3700">
                <a:solidFill>
                  <a:srgbClr val="FFFFFF"/>
                </a:solidFill>
              </a:rPr>
              <a:t>Het voorkomen van misbruik en onrecht door staten en individuen</a:t>
            </a:r>
          </a:p>
        </p:txBody>
      </p:sp>
      <p:cxnSp>
        <p:nvCxnSpPr>
          <p:cNvPr id="25" name="Straight Connector 24">
            <a:extLst>
              <a:ext uri="{FF2B5EF4-FFF2-40B4-BE49-F238E27FC236}">
                <a16:creationId xmlns:a16="http://schemas.microsoft.com/office/drawing/2014/main" id="{9A3EDAAA-869E-4AA2-A7CE-BF2C02596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718"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F87ADA2D-700D-A050-C0D2-C9F64F0969A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42960" y="1031002"/>
            <a:ext cx="5288049" cy="5266922"/>
          </a:xfrm>
        </p:spPr>
        <p:txBody>
          <a:bodyPr>
            <a:normAutofit/>
          </a:bodyPr>
          <a:lstStyle/>
          <a:p>
            <a:pPr marL="0" indent="0">
              <a:spcBef>
                <a:spcPts val="2500"/>
              </a:spcBef>
              <a:buNone/>
            </a:pPr>
            <a:r>
              <a:rPr lang="nl-NL" sz="1400" b="1"/>
              <a:t>Preventie van misbruik</a:t>
            </a:r>
          </a:p>
          <a:p>
            <a:pPr marL="0" lvl="1" indent="0">
              <a:buNone/>
            </a:pPr>
            <a:r>
              <a:rPr lang="nl-NL" sz="1400"/>
              <a:t>Mensenrechten zijn cruciaal om misbruik door staten en individuen te voorkomen en de waardigheid van elk individu te beschermen.</a:t>
            </a:r>
          </a:p>
          <a:p>
            <a:pPr marL="0" indent="0">
              <a:spcBef>
                <a:spcPts val="2500"/>
              </a:spcBef>
              <a:buNone/>
            </a:pPr>
            <a:r>
              <a:rPr lang="nl-NL" sz="1400" b="1"/>
              <a:t>Verantwoordelijkheid en gerechtigheid</a:t>
            </a:r>
          </a:p>
          <a:p>
            <a:pPr marL="0" lvl="1" indent="0">
              <a:buNone/>
            </a:pPr>
            <a:r>
              <a:rPr lang="nl-NL" sz="1400"/>
              <a:t>Mensenrechten fungeren als een mechanisme voor verantwoording en zorgen ervoor dat slachtoffers van schendingen gerechtigheid verkrijgen.</a:t>
            </a:r>
          </a:p>
        </p:txBody>
      </p:sp>
    </p:spTree>
    <p:extLst>
      <p:ext uri="{BB962C8B-B14F-4D97-AF65-F5344CB8AC3E}">
        <p14:creationId xmlns:p14="http://schemas.microsoft.com/office/powerpoint/2010/main" val="2919311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692571F-7B91-4498-3189-E157A528E2CF}"/>
              </a:ext>
            </a:extLst>
          </p:cNvPr>
          <p:cNvSpPr>
            <a:spLocks noGrp="1"/>
          </p:cNvSpPr>
          <p:nvPr>
            <p:ph type="title"/>
          </p:nvPr>
        </p:nvSpPr>
        <p:spPr>
          <a:xfrm>
            <a:off x="5496821" y="1371600"/>
            <a:ext cx="6034187" cy="1097280"/>
          </a:xfrm>
        </p:spPr>
        <p:txBody>
          <a:bodyPr vert="horz" lIns="91440" tIns="45720" rIns="91440" bIns="45720" rtlCol="0" anchor="t">
            <a:normAutofit/>
          </a:bodyPr>
          <a:lstStyle/>
          <a:p>
            <a:pPr>
              <a:lnSpc>
                <a:spcPct val="90000"/>
              </a:lnSpc>
            </a:pPr>
            <a:r>
              <a:rPr lang="en-US" sz="3400"/>
              <a:t>Welke mensenrechten komen wij tegen?</a:t>
            </a:r>
          </a:p>
        </p:txBody>
      </p:sp>
      <p:pic>
        <p:nvPicPr>
          <p:cNvPr id="3" name="Afbeelding 2" descr="Inzameling van diverse mensen headshots.">
            <a:extLst>
              <a:ext uri="{FF2B5EF4-FFF2-40B4-BE49-F238E27FC236}">
                <a16:creationId xmlns:a16="http://schemas.microsoft.com/office/drawing/2014/main" id="{72A6DE1C-DB2B-E8FB-6F81-08B079BCDA12}"/>
              </a:ext>
            </a:extLst>
          </p:cNvPr>
          <p:cNvPicPr>
            <a:picLocks noChangeAspect="1"/>
          </p:cNvPicPr>
          <p:nvPr/>
        </p:nvPicPr>
        <p:blipFill>
          <a:blip r:embed="rId3"/>
          <a:srcRect l="40852"/>
          <a:stretch>
            <a:fillRect/>
          </a:stretch>
        </p:blipFill>
        <p:spPr>
          <a:xfrm>
            <a:off x="20" y="10"/>
            <a:ext cx="4857871" cy="6857990"/>
          </a:xfrm>
          <a:prstGeom prst="rect">
            <a:avLst/>
          </a:prstGeom>
        </p:spPr>
      </p:pic>
      <p:cxnSp>
        <p:nvCxnSpPr>
          <p:cNvPr id="38" name="Straight Connector 37">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ijdelijke aanduiding voor inhoud 3">
            <a:extLst>
              <a:ext uri="{FF2B5EF4-FFF2-40B4-BE49-F238E27FC236}">
                <a16:creationId xmlns:a16="http://schemas.microsoft.com/office/drawing/2014/main" id="{5D0E5683-02BB-EC92-4664-DBEA528C34C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96821" y="2633236"/>
            <a:ext cx="6034187" cy="3664687"/>
          </a:xfrm>
        </p:spPr>
        <p:txBody>
          <a:bodyPr>
            <a:normAutofit/>
          </a:bodyPr>
          <a:lstStyle/>
          <a:p>
            <a:pPr marL="0" indent="0">
              <a:spcBef>
                <a:spcPts val="2500"/>
              </a:spcBef>
              <a:buNone/>
            </a:pPr>
            <a:endParaRPr lang="nl-NL" sz="1400" b="1" dirty="0"/>
          </a:p>
          <a:p>
            <a:pPr marL="0" indent="0">
              <a:spcBef>
                <a:spcPts val="2500"/>
              </a:spcBef>
              <a:buNone/>
            </a:pPr>
            <a:r>
              <a:rPr lang="nl-NL" sz="1400" b="1" dirty="0"/>
              <a:t>We worden allemaal vrij en gelijkwaardig geboren</a:t>
            </a:r>
            <a:endParaRPr lang="nl-NL" sz="1400" b="1"/>
          </a:p>
          <a:p>
            <a:pPr marL="0" indent="0">
              <a:spcBef>
                <a:spcPts val="2500"/>
              </a:spcBef>
              <a:buNone/>
            </a:pPr>
            <a:r>
              <a:rPr lang="nl-NL" sz="1400" b="1" dirty="0"/>
              <a:t>Discrimineer niet</a:t>
            </a:r>
            <a:endParaRPr lang="nl-NL" sz="1400" b="1"/>
          </a:p>
          <a:p>
            <a:pPr marL="0" indent="0">
              <a:spcBef>
                <a:spcPts val="2500"/>
              </a:spcBef>
              <a:buNone/>
            </a:pPr>
            <a:r>
              <a:rPr lang="nl-NL" sz="1400" b="1" dirty="0"/>
              <a:t>Geen marteling</a:t>
            </a:r>
            <a:endParaRPr lang="nl-NL" sz="1400" b="1"/>
          </a:p>
          <a:p>
            <a:pPr marL="0" indent="0">
              <a:spcBef>
                <a:spcPts val="2500"/>
              </a:spcBef>
              <a:buNone/>
            </a:pPr>
            <a:r>
              <a:rPr lang="nl-NL" sz="1400" b="1" dirty="0"/>
              <a:t>Het recht op een proces</a:t>
            </a:r>
            <a:endParaRPr lang="nl-NL" sz="1400" b="1"/>
          </a:p>
        </p:txBody>
      </p:sp>
    </p:spTree>
    <p:extLst>
      <p:ext uri="{BB962C8B-B14F-4D97-AF65-F5344CB8AC3E}">
        <p14:creationId xmlns:p14="http://schemas.microsoft.com/office/powerpoint/2010/main" val="2700129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5363</TotalTime>
  <Words>1788</Words>
  <Application>Microsoft Office PowerPoint</Application>
  <PresentationFormat>Breedbeeld</PresentationFormat>
  <Paragraphs>155</Paragraphs>
  <Slides>21</Slides>
  <Notes>21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Aptos</vt:lpstr>
      <vt:lpstr>Arial</vt:lpstr>
      <vt:lpstr>Bierstadt</vt:lpstr>
      <vt:lpstr>Grandview Display</vt:lpstr>
      <vt:lpstr>DashVTI</vt:lpstr>
      <vt:lpstr>Een  kijk op Mensenrechten</vt:lpstr>
      <vt:lpstr>Definitie van mensenrechten</vt:lpstr>
      <vt:lpstr>Het belang van mensenrechten in de moderne samenleving</vt:lpstr>
      <vt:lpstr>Korte geschiedenis van mensenrechten</vt:lpstr>
      <vt:lpstr>Wat mensenrechten inhouden en waarom deze zijn opgesteld</vt:lpstr>
      <vt:lpstr>Universele rechten die voor iedereen gelden</vt:lpstr>
      <vt:lpstr>Het doel om menselijke waardigheid te beschermen</vt:lpstr>
      <vt:lpstr>Het voorkomen van misbruik en onrecht door staten en individuen</vt:lpstr>
      <vt:lpstr>Welke mensenrechten komen wij tegen?</vt:lpstr>
      <vt:lpstr>De eerste 10 artikelen van de Universele Verklaring van de Rechten van de Mens (UVRM)</vt:lpstr>
      <vt:lpstr>Artikel 1: Vrijheid en gelijkheid</vt:lpstr>
      <vt:lpstr>Artikel 2-10: Basisrechten zoals recht op leven, vrijheid, en veiligheid</vt:lpstr>
      <vt:lpstr>Kinderrechten</vt:lpstr>
      <vt:lpstr>De rechten van het kind volgens het VN-Kinderrechtenverdrag</vt:lpstr>
      <vt:lpstr>Specifieke bescherming voor kinderen tegen misbruik en exploitatie</vt:lpstr>
      <vt:lpstr>Toegang tot educatie en gezondheidszorg</vt:lpstr>
      <vt:lpstr>Definitie en voorbeelden van institutioneel racisme</vt:lpstr>
      <vt:lpstr>Gevolgen voor getroffenen en de samenleving</vt:lpstr>
      <vt:lpstr>Maatregelen en acties om institutioneel racisme te bestrijden</vt:lpstr>
      <vt:lpstr>Hoe kunnen wij dit onder de aandacht brengen op onze werkplek?</vt:lpstr>
      <vt:lpstr>Einde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arkan akdemir</dc:creator>
  <cp:lastModifiedBy>arkan akdemir</cp:lastModifiedBy>
  <cp:revision>3</cp:revision>
  <dcterms:created xsi:type="dcterms:W3CDTF">2025-05-15T15:39:06Z</dcterms:created>
  <dcterms:modified xsi:type="dcterms:W3CDTF">2025-05-19T09:02:07Z</dcterms:modified>
</cp:coreProperties>
</file>